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5"/>
  </p:sldMasterIdLst>
  <p:notesMasterIdLst>
    <p:notesMasterId r:id="rId24"/>
  </p:notesMasterIdLst>
  <p:handoutMasterIdLst>
    <p:handoutMasterId r:id="rId25"/>
  </p:handoutMasterIdLst>
  <p:sldIdLst>
    <p:sldId id="281" r:id="rId6"/>
    <p:sldId id="291" r:id="rId7"/>
    <p:sldId id="296" r:id="rId8"/>
    <p:sldId id="304" r:id="rId9"/>
    <p:sldId id="306" r:id="rId10"/>
    <p:sldId id="327" r:id="rId11"/>
    <p:sldId id="308" r:id="rId12"/>
    <p:sldId id="309" r:id="rId13"/>
    <p:sldId id="310" r:id="rId14"/>
    <p:sldId id="328" r:id="rId15"/>
    <p:sldId id="312" r:id="rId16"/>
    <p:sldId id="317" r:id="rId17"/>
    <p:sldId id="329" r:id="rId18"/>
    <p:sldId id="326" r:id="rId19"/>
    <p:sldId id="321" r:id="rId20"/>
    <p:sldId id="323" r:id="rId21"/>
    <p:sldId id="325" r:id="rId22"/>
    <p:sldId id="298" r:id="rId23"/>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8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Curzon" initials="RC" lastIdx="1" clrIdx="0">
    <p:extLst/>
  </p:cmAuthor>
  <p:cmAuthor id="2" name="Cristina Roman" initials="CR" lastIdx="10"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411C"/>
    <a:srgbClr val="DE411B"/>
    <a:srgbClr val="DC5D2A"/>
    <a:srgbClr val="7F8781"/>
    <a:srgbClr val="EEEEEE"/>
    <a:srgbClr val="000000"/>
    <a:srgbClr val="DE412F"/>
    <a:srgbClr val="4A4E52"/>
    <a:srgbClr val="E3E8EB"/>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A50523-48AE-4EDB-B1FF-69D8AA83C219}" v="4" dt="2019-01-28T17:25:36.727"/>
  </p1510:revLst>
</p1510:revInfo>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83" autoAdjust="0"/>
    <p:restoredTop sz="94868" autoAdjust="0"/>
  </p:normalViewPr>
  <p:slideViewPr>
    <p:cSldViewPr snapToGrid="0">
      <p:cViewPr varScale="1">
        <p:scale>
          <a:sx n="108" d="100"/>
          <a:sy n="108" d="100"/>
        </p:scale>
        <p:origin x="144" y="114"/>
      </p:cViewPr>
      <p:guideLst>
        <p:guide orient="horz" pos="88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elquis Trinidad" userId="S::adelquis.trinidad@endava.com::c1de6f4a-b4ac-4676-9d93-84007bc0eb76" providerId="AD" clId="Web-{13A50523-48AE-4EDB-B1FF-69D8AA83C219}"/>
    <pc:docChg chg="modSld">
      <pc:chgData name="Adelquis Trinidad" userId="S::adelquis.trinidad@endava.com::c1de6f4a-b4ac-4676-9d93-84007bc0eb76" providerId="AD" clId="Web-{13A50523-48AE-4EDB-B1FF-69D8AA83C219}" dt="2019-01-28T17:25:41.977" v="23"/>
      <pc:docMkLst>
        <pc:docMk/>
      </pc:docMkLst>
      <pc:sldChg chg="addSp delSp modSp mod modClrScheme chgLayout">
        <pc:chgData name="Adelquis Trinidad" userId="S::adelquis.trinidad@endava.com::c1de6f4a-b4ac-4676-9d93-84007bc0eb76" providerId="AD" clId="Web-{13A50523-48AE-4EDB-B1FF-69D8AA83C219}" dt="2019-01-28T17:25:41.977" v="23"/>
        <pc:sldMkLst>
          <pc:docMk/>
          <pc:sldMk cId="3334839256" sldId="291"/>
        </pc:sldMkLst>
        <pc:spChg chg="mod ord">
          <ac:chgData name="Adelquis Trinidad" userId="S::adelquis.trinidad@endava.com::c1de6f4a-b4ac-4676-9d93-84007bc0eb76" providerId="AD" clId="Web-{13A50523-48AE-4EDB-B1FF-69D8AA83C219}" dt="2019-01-28T17:25:41.977" v="23"/>
          <ac:spMkLst>
            <pc:docMk/>
            <pc:sldMk cId="3334839256" sldId="291"/>
            <ac:spMk id="2" creationId="{00000000-0000-0000-0000-000000000000}"/>
          </ac:spMkLst>
        </pc:spChg>
        <pc:spChg chg="mod ord">
          <ac:chgData name="Adelquis Trinidad" userId="S::adelquis.trinidad@endava.com::c1de6f4a-b4ac-4676-9d93-84007bc0eb76" providerId="AD" clId="Web-{13A50523-48AE-4EDB-B1FF-69D8AA83C219}" dt="2019-01-28T17:25:41.977" v="23"/>
          <ac:spMkLst>
            <pc:docMk/>
            <pc:sldMk cId="3334839256" sldId="291"/>
            <ac:spMk id="3" creationId="{00000000-0000-0000-0000-000000000000}"/>
          </ac:spMkLst>
        </pc:spChg>
        <pc:spChg chg="add del mod ord">
          <ac:chgData name="Adelquis Trinidad" userId="S::adelquis.trinidad@endava.com::c1de6f4a-b4ac-4676-9d93-84007bc0eb76" providerId="AD" clId="Web-{13A50523-48AE-4EDB-B1FF-69D8AA83C219}" dt="2019-01-28T17:24:00.398" v="1"/>
          <ac:spMkLst>
            <pc:docMk/>
            <pc:sldMk cId="3334839256" sldId="291"/>
            <ac:spMk id="4" creationId="{4D4A1F11-3697-4ACE-AD39-AC973B68054D}"/>
          </ac:spMkLst>
        </pc:spChg>
        <pc:spChg chg="add del mod ord">
          <ac:chgData name="Adelquis Trinidad" userId="S::adelquis.trinidad@endava.com::c1de6f4a-b4ac-4676-9d93-84007bc0eb76" providerId="AD" clId="Web-{13A50523-48AE-4EDB-B1FF-69D8AA83C219}" dt="2019-01-28T17:24:00.398" v="1"/>
          <ac:spMkLst>
            <pc:docMk/>
            <pc:sldMk cId="3334839256" sldId="291"/>
            <ac:spMk id="5" creationId="{69EE6C7D-4636-42C0-96E0-7B23589D713C}"/>
          </ac:spMkLst>
        </pc:spChg>
        <pc:spChg chg="add del mod ord">
          <ac:chgData name="Adelquis Trinidad" userId="S::adelquis.trinidad@endava.com::c1de6f4a-b4ac-4676-9d93-84007bc0eb76" providerId="AD" clId="Web-{13A50523-48AE-4EDB-B1FF-69D8AA83C219}" dt="2019-01-28T17:24:00.398" v="1"/>
          <ac:spMkLst>
            <pc:docMk/>
            <pc:sldMk cId="3334839256" sldId="291"/>
            <ac:spMk id="6" creationId="{590F99BF-8299-48EB-B46C-998900B7DB27}"/>
          </ac:spMkLst>
        </pc:spChg>
        <pc:spChg chg="add del mod ord">
          <ac:chgData name="Adelquis Trinidad" userId="S::adelquis.trinidad@endava.com::c1de6f4a-b4ac-4676-9d93-84007bc0eb76" providerId="AD" clId="Web-{13A50523-48AE-4EDB-B1FF-69D8AA83C219}" dt="2019-01-28T17:24:00.398" v="1"/>
          <ac:spMkLst>
            <pc:docMk/>
            <pc:sldMk cId="3334839256" sldId="291"/>
            <ac:spMk id="7" creationId="{93CB677D-69B4-4B89-B9FC-E614509267C2}"/>
          </ac:spMkLst>
        </pc:spChg>
        <pc:spChg chg="add del mod ord">
          <ac:chgData name="Adelquis Trinidad" userId="S::adelquis.trinidad@endava.com::c1de6f4a-b4ac-4676-9d93-84007bc0eb76" providerId="AD" clId="Web-{13A50523-48AE-4EDB-B1FF-69D8AA83C219}" dt="2019-01-28T17:24:00.398" v="1"/>
          <ac:spMkLst>
            <pc:docMk/>
            <pc:sldMk cId="3334839256" sldId="291"/>
            <ac:spMk id="8" creationId="{9878A9F0-FC0E-435E-BCD9-090D0A1936E7}"/>
          </ac:spMkLst>
        </pc:spChg>
        <pc:spChg chg="add del mod ord">
          <ac:chgData name="Adelquis Trinidad" userId="S::adelquis.trinidad@endava.com::c1de6f4a-b4ac-4676-9d93-84007bc0eb76" providerId="AD" clId="Web-{13A50523-48AE-4EDB-B1FF-69D8AA83C219}" dt="2019-01-28T17:25:41.977" v="23"/>
          <ac:spMkLst>
            <pc:docMk/>
            <pc:sldMk cId="3334839256" sldId="291"/>
            <ac:spMk id="9" creationId="{EB4BF3E1-B25D-41CD-83F6-AC86F59352AE}"/>
          </ac:spMkLst>
        </pc:spChg>
        <pc:spChg chg="add del mod ord">
          <ac:chgData name="Adelquis Trinidad" userId="S::adelquis.trinidad@endava.com::c1de6f4a-b4ac-4676-9d93-84007bc0eb76" providerId="AD" clId="Web-{13A50523-48AE-4EDB-B1FF-69D8AA83C219}" dt="2019-01-28T17:25:41.977" v="23"/>
          <ac:spMkLst>
            <pc:docMk/>
            <pc:sldMk cId="3334839256" sldId="291"/>
            <ac:spMk id="10" creationId="{8043E292-55CC-45FC-A050-4D531EC63516}"/>
          </ac:spMkLst>
        </pc:spChg>
        <pc:spChg chg="add del mod ord">
          <ac:chgData name="Adelquis Trinidad" userId="S::adelquis.trinidad@endava.com::c1de6f4a-b4ac-4676-9d93-84007bc0eb76" providerId="AD" clId="Web-{13A50523-48AE-4EDB-B1FF-69D8AA83C219}" dt="2019-01-28T17:25:41.977" v="23"/>
          <ac:spMkLst>
            <pc:docMk/>
            <pc:sldMk cId="3334839256" sldId="291"/>
            <ac:spMk id="11" creationId="{18EF7A00-8391-4304-8253-F3FBBAAD6E7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F4985468-EA09-47E3-8036-5BF84197CAEF}" type="datetimeFigureOut">
              <a:rPr lang="en-GB" smtClean="0"/>
              <a:t>28/01/2019</a:t>
            </a:fld>
            <a:endParaRPr lang="en-GB" dirty="0"/>
          </a:p>
        </p:txBody>
      </p:sp>
      <p:sp>
        <p:nvSpPr>
          <p:cNvPr id="4" name="Footer Placeholder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5" name="Slide Number Placeholder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D7B2011F-DB26-4689-9E20-378C13B1A818}" type="slidenum">
              <a:rPr lang="en-GB" smtClean="0"/>
              <a:t>‹#›</a:t>
            </a:fld>
            <a:endParaRPr lang="en-GB" dirty="0"/>
          </a:p>
        </p:txBody>
      </p:sp>
    </p:spTree>
    <p:extLst>
      <p:ext uri="{BB962C8B-B14F-4D97-AF65-F5344CB8AC3E}">
        <p14:creationId xmlns:p14="http://schemas.microsoft.com/office/powerpoint/2010/main" val="9165702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C303BD5E-F603-431C-B79D-697385AE35AF}" type="datetimeFigureOut">
              <a:rPr lang="en-GB" smtClean="0"/>
              <a:t>28/01/2019</a:t>
            </a:fld>
            <a:endParaRPr lang="en-GB" dirty="0"/>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dirty="0"/>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DC59FDB4-792A-4C30-B3CA-9A37EF575B96}" type="slidenum">
              <a:rPr lang="en-GB" smtClean="0"/>
              <a:t>‹#›</a:t>
            </a:fld>
            <a:endParaRPr lang="en-GB" dirty="0"/>
          </a:p>
        </p:txBody>
      </p:sp>
    </p:spTree>
    <p:extLst>
      <p:ext uri="{BB962C8B-B14F-4D97-AF65-F5344CB8AC3E}">
        <p14:creationId xmlns:p14="http://schemas.microsoft.com/office/powerpoint/2010/main" val="10521045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references on https://www.w3schools.com/xml/xml_xpath.asp</a:t>
            </a:r>
          </a:p>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4</a:t>
            </a:fld>
            <a:endParaRPr lang="en-GB" dirty="0"/>
          </a:p>
        </p:txBody>
      </p:sp>
    </p:spTree>
    <p:extLst>
      <p:ext uri="{BB962C8B-B14F-4D97-AF65-F5344CB8AC3E}">
        <p14:creationId xmlns:p14="http://schemas.microsoft.com/office/powerpoint/2010/main" val="17989068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1394460" y="3404110"/>
            <a:ext cx="7254240" cy="1063387"/>
          </a:xfrm>
        </p:spPr>
        <p:txBody>
          <a:bodyPr wrap="square" lIns="0" anchor="b"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dirty="0"/>
              <a:t>TITLE GOES HERE. It may stretch to two lines.</a:t>
            </a:r>
            <a:endParaRPr lang="en-GB" dirty="0"/>
          </a:p>
        </p:txBody>
      </p:sp>
      <p:sp>
        <p:nvSpPr>
          <p:cNvPr id="11" name="Content Placeholder 2"/>
          <p:cNvSpPr>
            <a:spLocks noGrp="1"/>
          </p:cNvSpPr>
          <p:nvPr>
            <p:ph idx="13" hasCustomPrompt="1"/>
          </p:nvPr>
        </p:nvSpPr>
        <p:spPr>
          <a:xfrm>
            <a:off x="1394460" y="4533900"/>
            <a:ext cx="7254240" cy="1042606"/>
          </a:xfrm>
        </p:spPr>
        <p:txBody>
          <a:bodyPr lIns="0"/>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sz="2200" b="0" kern="1200" cap="all" baseline="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This is subtitle text it can It can also go to additional lines if necessary. If this goes to multiple lines it looks like this.</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pic>
        <p:nvPicPr>
          <p:cNvPr id="12" name="endava-new-logo.png"/>
          <p:cNvPicPr>
            <a:picLocks noChangeAspect="1"/>
          </p:cNvPicPr>
          <p:nvPr userDrawn="1"/>
        </p:nvPicPr>
        <p:blipFill>
          <a:blip r:embed="rId2">
            <a:extLst/>
          </a:blip>
          <a:stretch>
            <a:fillRect/>
          </a:stretch>
        </p:blipFill>
        <p:spPr>
          <a:xfrm>
            <a:off x="785605" y="1190270"/>
            <a:ext cx="2440870" cy="806337"/>
          </a:xfrm>
          <a:prstGeom prst="rect">
            <a:avLst/>
          </a:prstGeom>
          <a:ln w="12700">
            <a:miter lim="400000"/>
          </a:ln>
        </p:spPr>
      </p:pic>
    </p:spTree>
    <p:extLst>
      <p:ext uri="{BB962C8B-B14F-4D97-AF65-F5344CB8AC3E}">
        <p14:creationId xmlns:p14="http://schemas.microsoft.com/office/powerpoint/2010/main" val="2673532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yments success story 2">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6455" r="14816"/>
          <a:stretch/>
        </p:blipFill>
        <p:spPr>
          <a:xfrm>
            <a:off x="-1" y="0"/>
            <a:ext cx="3984107" cy="6858000"/>
          </a:xfrm>
          <a:prstGeom prst="rect">
            <a:avLst/>
          </a:prstGeom>
        </p:spPr>
      </p:pic>
      <p:sp>
        <p:nvSpPr>
          <p:cNvPr id="9" name="Rectangle 8"/>
          <p:cNvSpPr/>
          <p:nvPr userDrawn="1"/>
        </p:nvSpPr>
        <p:spPr>
          <a:xfrm>
            <a:off x="-272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730555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sset &amp; Wealth Management Success Stor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140" r="27729"/>
          <a:stretch/>
        </p:blipFill>
        <p:spPr>
          <a:xfrm>
            <a:off x="0" y="0"/>
            <a:ext cx="4231178"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494946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nking success stor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51334" r="7453"/>
          <a:stretch/>
        </p:blipFill>
        <p:spPr>
          <a:xfrm>
            <a:off x="-8313" y="0"/>
            <a:ext cx="4239492" cy="6858000"/>
          </a:xfrm>
          <a:prstGeom prst="rect">
            <a:avLst/>
          </a:prstGeom>
        </p:spPr>
      </p:pic>
      <p:sp>
        <p:nvSpPr>
          <p:cNvPr id="9" name="Rectangle 8"/>
          <p:cNvSpPr/>
          <p:nvPr userDrawn="1"/>
        </p:nvSpPr>
        <p:spPr>
          <a:xfrm>
            <a:off x="-32115"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810969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surance success story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08" r="22819"/>
          <a:stretch/>
        </p:blipFill>
        <p:spPr>
          <a:xfrm>
            <a:off x="-1" y="0"/>
            <a:ext cx="4039985" cy="6858000"/>
          </a:xfrm>
          <a:prstGeom prst="rect">
            <a:avLst/>
          </a:prstGeom>
        </p:spPr>
      </p:pic>
      <p:sp>
        <p:nvSpPr>
          <p:cNvPr id="9" name="Rectangle 8"/>
          <p:cNvSpPr/>
          <p:nvPr userDrawn="1"/>
        </p:nvSpPr>
        <p:spPr>
          <a:xfrm>
            <a:off x="-2" y="0"/>
            <a:ext cx="4368833"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648896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surance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6595" r="24213"/>
          <a:stretch/>
        </p:blipFill>
        <p:spPr>
          <a:xfrm>
            <a:off x="0" y="0"/>
            <a:ext cx="4031673"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188042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53" r="21239"/>
          <a:stretch/>
        </p:blipFill>
        <p:spPr>
          <a:xfrm>
            <a:off x="-1" y="0"/>
            <a:ext cx="4197927" cy="6858000"/>
          </a:xfrm>
          <a:prstGeom prst="rect">
            <a:avLst/>
          </a:prstGeom>
        </p:spPr>
      </p:pic>
      <p:sp>
        <p:nvSpPr>
          <p:cNvPr id="9" name="Rectangle 8"/>
          <p:cNvSpPr/>
          <p:nvPr userDrawn="1"/>
        </p:nvSpPr>
        <p:spPr>
          <a:xfrm>
            <a:off x="-1" y="0"/>
            <a:ext cx="444780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7615089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MT Success story 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28294" r="26548"/>
          <a:stretch/>
        </p:blipFill>
        <p:spPr>
          <a:xfrm>
            <a:off x="-24938" y="0"/>
            <a:ext cx="4164676" cy="6858000"/>
          </a:xfrm>
          <a:prstGeom prst="rect">
            <a:avLst/>
          </a:prstGeom>
        </p:spPr>
      </p:pic>
      <p:sp>
        <p:nvSpPr>
          <p:cNvPr id="9" name="Rectangle 8"/>
          <p:cNvSpPr/>
          <p:nvPr userDrawn="1"/>
        </p:nvSpPr>
        <p:spPr>
          <a:xfrm>
            <a:off x="-2493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134650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MT Success story 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r="57589"/>
          <a:stretch/>
        </p:blipFill>
        <p:spPr>
          <a:xfrm>
            <a:off x="-24939" y="0"/>
            <a:ext cx="4147903" cy="6858000"/>
          </a:xfrm>
          <a:prstGeom prst="rect">
            <a:avLst/>
          </a:prstGeom>
        </p:spPr>
      </p:pic>
      <p:sp>
        <p:nvSpPr>
          <p:cNvPr id="9" name="Rectangle 8"/>
          <p:cNvSpPr/>
          <p:nvPr userDrawn="1"/>
        </p:nvSpPr>
        <p:spPr>
          <a:xfrm>
            <a:off x="-40428"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8828831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MT Success story 3">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42942" t="31284" r="28561"/>
          <a:stretch/>
        </p:blipFill>
        <p:spPr>
          <a:xfrm>
            <a:off x="0" y="0"/>
            <a:ext cx="4139738" cy="6654985"/>
          </a:xfrm>
          <a:prstGeom prst="rect">
            <a:avLst/>
          </a:prstGeom>
        </p:spPr>
      </p:pic>
      <p:sp>
        <p:nvSpPr>
          <p:cNvPr id="9" name="Rectangle 8"/>
          <p:cNvSpPr/>
          <p:nvPr userDrawn="1"/>
        </p:nvSpPr>
        <p:spPr>
          <a:xfrm>
            <a:off x="0" y="0"/>
            <a:ext cx="466972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5710824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al Estate_Success story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60" r="25218"/>
          <a:stretch/>
        </p:blipFill>
        <p:spPr>
          <a:xfrm>
            <a:off x="-17755" y="0"/>
            <a:ext cx="4451210" cy="6858000"/>
          </a:xfrm>
          <a:prstGeom prst="rect">
            <a:avLst/>
          </a:prstGeom>
        </p:spPr>
      </p:pic>
      <p:sp>
        <p:nvSpPr>
          <p:cNvPr id="14" name="Rectangle 13"/>
          <p:cNvSpPr/>
          <p:nvPr userDrawn="1"/>
        </p:nvSpPr>
        <p:spPr>
          <a:xfrm>
            <a:off x="-27710" y="0"/>
            <a:ext cx="4461165"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3"/>
          <p:cNvSpPr>
            <a:spLocks noGrp="1"/>
          </p:cNvSpPr>
          <p:nvPr>
            <p:ph type="ftr" sz="quarter" idx="11"/>
          </p:nvPr>
        </p:nvSpPr>
        <p:spPr>
          <a:xfrm>
            <a:off x="4038600" y="6356362"/>
            <a:ext cx="4114800" cy="365125"/>
          </a:xfrm>
        </p:spPr>
        <p:txBody>
          <a:bodyPr/>
          <a:lstStyle/>
          <a:p>
            <a:endParaRPr lang="en-GB" dirty="0"/>
          </a:p>
        </p:txBody>
      </p:sp>
      <p:sp>
        <p:nvSpPr>
          <p:cNvPr id="16"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7" name="Picture 16"/>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176157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Page title</a:t>
            </a:r>
            <a:endParaRPr lang="en-GB" dirty="0"/>
          </a:p>
        </p:txBody>
      </p:sp>
      <p:sp>
        <p:nvSpPr>
          <p:cNvPr id="30" name="Content Placeholder 2"/>
          <p:cNvSpPr>
            <a:spLocks noGrp="1"/>
          </p:cNvSpPr>
          <p:nvPr>
            <p:ph idx="19" hasCustomPrompt="1"/>
          </p:nvPr>
        </p:nvSpPr>
        <p:spPr>
          <a:xfrm>
            <a:off x="1218690" y="18666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16" name="Content Placeholder 2"/>
          <p:cNvSpPr>
            <a:spLocks noGrp="1"/>
          </p:cNvSpPr>
          <p:nvPr>
            <p:ph idx="22"/>
          </p:nvPr>
        </p:nvSpPr>
        <p:spPr>
          <a:xfrm>
            <a:off x="1218690" y="3360613"/>
            <a:ext cx="9831977" cy="1201232"/>
          </a:xfrm>
        </p:spPr>
        <p:txBody>
          <a:bodyPr lIns="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a:buFontTx/>
              <a:buNone/>
              <a:defRPr sz="1600">
                <a:solidFill>
                  <a:schemeClr val="tx1"/>
                </a:solidFill>
              </a:defRPr>
            </a:lvl2pPr>
            <a:lvl3pPr marL="914400" indent="0" algn="ctr">
              <a:buClr>
                <a:srgbClr val="81ADB5"/>
              </a:buClr>
              <a:buFontTx/>
              <a:buNone/>
              <a:defRPr sz="1600">
                <a:solidFill>
                  <a:schemeClr val="tx1"/>
                </a:solidFill>
              </a:defRPr>
            </a:lvl3pPr>
            <a:lvl4pPr marL="1600200" indent="-228600" algn="ctr">
              <a:buFont typeface="Calibri" panose="020F0502020204030204" pitchFamily="34" charset="0"/>
              <a:buChar char="-"/>
              <a:defRPr sz="1400">
                <a:solidFill>
                  <a:schemeClr val="tx1"/>
                </a:solidFill>
              </a:defRPr>
            </a:lvl4pPr>
            <a:lvl5pPr algn="ct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23" hasCustomPrompt="1"/>
          </p:nvPr>
        </p:nvSpPr>
        <p:spPr>
          <a:xfrm>
            <a:off x="1218690" y="25955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Tree>
    <p:extLst>
      <p:ext uri="{BB962C8B-B14F-4D97-AF65-F5344CB8AC3E}">
        <p14:creationId xmlns:p14="http://schemas.microsoft.com/office/powerpoint/2010/main" val="792707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isc - success story ">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4" name="Picture 13"/>
          <p:cNvPicPr>
            <a:picLocks noChangeAspect="1"/>
          </p:cNvPicPr>
          <p:nvPr userDrawn="1"/>
        </p:nvPicPr>
        <p:blipFill>
          <a:blip r:embed="rId2"/>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6729431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TextBox 19"/>
          <p:cNvSpPr txBox="1"/>
          <p:nvPr/>
        </p:nvSpPr>
        <p:spPr>
          <a:xfrm>
            <a:off x="4862147" y="322509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3206888" y="2379387"/>
            <a:ext cx="7421880" cy="594213"/>
          </a:xfrm>
        </p:spPr>
        <p:txBody>
          <a:bodyPr wrap="square" lIns="0" tIns="0" rIns="0" bIns="0" anchor="t" anchorCtr="0">
            <a:normAutofit/>
          </a:bodyPr>
          <a:lstStyle>
            <a:lvl1pPr marL="0" algn="r" defTabSz="914400" rtl="0" eaLnBrk="1" latinLnBrk="0" hangingPunct="1">
              <a:lnSpc>
                <a:spcPct val="70000"/>
              </a:lnSpc>
              <a:spcBef>
                <a:spcPct val="0"/>
              </a:spcBef>
              <a:buNone/>
              <a:defRPr lang="en-GB" sz="4800" b="1" kern="1200" cap="none" baseline="0" dirty="0">
                <a:solidFill>
                  <a:srgbClr val="000000"/>
                </a:solidFill>
                <a:latin typeface="Arial Narrow" charset="0"/>
                <a:ea typeface="Arial Narrow" charset="0"/>
                <a:cs typeface="Arial Narrow" charset="0"/>
              </a:defRPr>
            </a:lvl1pPr>
          </a:lstStyle>
          <a:p>
            <a:r>
              <a:rPr lang="en-US" dirty="0"/>
              <a:t>THANK YOU</a:t>
            </a:r>
            <a:endParaRPr lang="en-GB" dirty="0"/>
          </a:p>
        </p:txBody>
      </p:sp>
      <p:sp>
        <p:nvSpPr>
          <p:cNvPr id="4" name="Content Placeholder 2"/>
          <p:cNvSpPr>
            <a:spLocks noGrp="1"/>
          </p:cNvSpPr>
          <p:nvPr>
            <p:ph idx="20" hasCustomPrompt="1"/>
          </p:nvPr>
        </p:nvSpPr>
        <p:spPr>
          <a:xfrm>
            <a:off x="5590243" y="4671588"/>
            <a:ext cx="5038525" cy="216152"/>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mn-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+ 00 000 000 000</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5" name="Content Placeholder 2"/>
          <p:cNvSpPr>
            <a:spLocks noGrp="1"/>
          </p:cNvSpPr>
          <p:nvPr>
            <p:ph idx="21" hasCustomPrompt="1"/>
          </p:nvPr>
        </p:nvSpPr>
        <p:spPr>
          <a:xfrm>
            <a:off x="5590244" y="3532872"/>
            <a:ext cx="5038524" cy="448637"/>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Name surname</a:t>
            </a:r>
          </a:p>
        </p:txBody>
      </p:sp>
      <p:sp>
        <p:nvSpPr>
          <p:cNvPr id="6" name="Content Placeholder 2"/>
          <p:cNvSpPr>
            <a:spLocks noGrp="1"/>
          </p:cNvSpPr>
          <p:nvPr>
            <p:ph idx="22" hasCustomPrompt="1"/>
          </p:nvPr>
        </p:nvSpPr>
        <p:spPr>
          <a:xfrm>
            <a:off x="5590244" y="4888429"/>
            <a:ext cx="5020417" cy="290153"/>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name.surname@endava.com</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7" name="Content Placeholder 2"/>
          <p:cNvSpPr>
            <a:spLocks noGrp="1"/>
          </p:cNvSpPr>
          <p:nvPr>
            <p:ph idx="23" hasCustomPrompt="1"/>
          </p:nvPr>
        </p:nvSpPr>
        <p:spPr>
          <a:xfrm>
            <a:off x="5590244" y="3981510"/>
            <a:ext cx="5038524" cy="210246"/>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Job title</a:t>
            </a:r>
          </a:p>
        </p:txBody>
      </p:sp>
    </p:spTree>
    <p:extLst>
      <p:ext uri="{BB962C8B-B14F-4D97-AF65-F5344CB8AC3E}">
        <p14:creationId xmlns:p14="http://schemas.microsoft.com/office/powerpoint/2010/main" val="4165281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LIDE-RIGH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952246" y="3054273"/>
            <a:ext cx="6401554" cy="3021340"/>
          </a:xfrm>
        </p:spPr>
        <p:txBody>
          <a:bodyPr lIns="0">
            <a:spAutoFit/>
          </a:bodyP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6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r">
              <a:buFontTx/>
              <a:buNone/>
              <a:defRPr sz="1600">
                <a:solidFill>
                  <a:schemeClr val="tx1"/>
                </a:solidFill>
              </a:defRPr>
            </a:lvl2pPr>
            <a:lvl3pPr marL="914400" indent="0" algn="r">
              <a:buClr>
                <a:srgbClr val="81ADB5"/>
              </a:buClr>
              <a:buFontTx/>
              <a:buNone/>
              <a:defRPr sz="1600">
                <a:solidFill>
                  <a:schemeClr val="tx1"/>
                </a:solidFill>
              </a:defRPr>
            </a:lvl3pPr>
            <a:lvl4pPr marL="1371600" indent="0" algn="r">
              <a:buFontTx/>
              <a:buNone/>
              <a:defRPr sz="1500">
                <a:solidFill>
                  <a:schemeClr val="tx1"/>
                </a:solidFill>
              </a:defRPr>
            </a:lvl4pPr>
            <a:lvl5pPr marL="1828800" indent="0" algn="r">
              <a:buFontTx/>
              <a:buNone/>
              <a:defRPr>
                <a:solidFill>
                  <a:schemeClr val="tx1"/>
                </a:solidFill>
              </a:defRPr>
            </a:lvl5pPr>
            <a:lvl6pPr algn="r">
              <a:defRPr sz="1200"/>
            </a:lvl6pPr>
            <a:lvl8pPr algn="r">
              <a:defRPr sz="1200"/>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1" name="Content Placeholder 2"/>
          <p:cNvSpPr>
            <a:spLocks noGrp="1"/>
          </p:cNvSpPr>
          <p:nvPr>
            <p:ph idx="14"/>
          </p:nvPr>
        </p:nvSpPr>
        <p:spPr>
          <a:xfrm>
            <a:off x="806824"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Fifth level</a:t>
            </a:r>
            <a:endParaRPr lang="en-US" dirty="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4952246" y="2629541"/>
            <a:ext cx="6401554" cy="424732"/>
          </a:xfrm>
        </p:spPr>
        <p:txBody>
          <a:bodyPr lIns="0" anchor="b" anchorCtr="0">
            <a:spAutoFit/>
          </a:bodyPr>
          <a:lstStyle>
            <a:lvl1pPr marL="0" marR="0" indent="0" algn="r"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20"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1"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Page title</a:t>
            </a:r>
            <a:endParaRPr lang="en-GB" dirty="0"/>
          </a:p>
        </p:txBody>
      </p:sp>
    </p:spTree>
    <p:extLst>
      <p:ext uri="{BB962C8B-B14F-4D97-AF65-F5344CB8AC3E}">
        <p14:creationId xmlns:p14="http://schemas.microsoft.com/office/powerpoint/2010/main" val="3015775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LIDE-LEFT">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8"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4"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SECTION TITLE</a:t>
            </a:r>
            <a:br>
              <a:rPr lang="en-US" dirty="0"/>
            </a:br>
            <a:r>
              <a:rPr lang="en-US" dirty="0"/>
              <a:t>and possibly second row</a:t>
            </a:r>
            <a:endParaRPr lang="en-GB" dirty="0"/>
          </a:p>
        </p:txBody>
      </p:sp>
      <p:sp>
        <p:nvSpPr>
          <p:cNvPr id="11" name="Content Placeholder 2"/>
          <p:cNvSpPr>
            <a:spLocks noGrp="1"/>
          </p:cNvSpPr>
          <p:nvPr>
            <p:ph idx="14"/>
          </p:nvPr>
        </p:nvSpPr>
        <p:spPr>
          <a:xfrm>
            <a:off x="7552410"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Fifth level</a:t>
            </a:r>
            <a:endParaRPr lang="en-US" dirty="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806824" y="2603655"/>
            <a:ext cx="6401554" cy="424732"/>
          </a:xfrm>
        </p:spPr>
        <p:txBody>
          <a:bodyPr lIns="0" anchor="b" anchorCtr="0">
            <a:spAutoFit/>
          </a:bodyPr>
          <a:lstStyle>
            <a:lvl1pPr marL="0" marR="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20" name="Content Placeholder 2"/>
          <p:cNvSpPr>
            <a:spLocks noGrp="1"/>
          </p:cNvSpPr>
          <p:nvPr>
            <p:ph idx="13" hasCustomPrompt="1"/>
          </p:nvPr>
        </p:nvSpPr>
        <p:spPr>
          <a:xfrm>
            <a:off x="806824" y="3028387"/>
            <a:ext cx="6401554" cy="1347548"/>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734559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LIDE-columns_two">
    <p:spTree>
      <p:nvGrpSpPr>
        <p:cNvPr id="1" name=""/>
        <p:cNvGrpSpPr/>
        <p:nvPr/>
      </p:nvGrpSpPr>
      <p:grpSpPr>
        <a:xfrm>
          <a:off x="0" y="0"/>
          <a:ext cx="0" cy="0"/>
          <a:chOff x="0" y="0"/>
          <a:chExt cx="0" cy="0"/>
        </a:xfrm>
      </p:grpSpPr>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Page title</a:t>
            </a:r>
            <a:endParaRPr lang="en-GB" dirty="0"/>
          </a:p>
        </p:txBody>
      </p:sp>
      <p:sp>
        <p:nvSpPr>
          <p:cNvPr id="23" name="Content Placeholder 2"/>
          <p:cNvSpPr>
            <a:spLocks noGrp="1"/>
          </p:cNvSpPr>
          <p:nvPr>
            <p:ph idx="13" hasCustomPrompt="1"/>
          </p:nvPr>
        </p:nvSpPr>
        <p:spPr>
          <a:xfrm>
            <a:off x="806824" y="2560355"/>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0" name="Content Placeholder 2"/>
          <p:cNvSpPr>
            <a:spLocks noGrp="1"/>
          </p:cNvSpPr>
          <p:nvPr>
            <p:ph idx="19" hasCustomPrompt="1"/>
          </p:nvPr>
        </p:nvSpPr>
        <p:spPr>
          <a:xfrm>
            <a:off x="806824" y="2182749"/>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14" name="Content Placeholder 2"/>
          <p:cNvSpPr>
            <a:spLocks noGrp="1"/>
          </p:cNvSpPr>
          <p:nvPr>
            <p:ph idx="20" hasCustomPrompt="1"/>
          </p:nvPr>
        </p:nvSpPr>
        <p:spPr>
          <a:xfrm>
            <a:off x="6346564" y="2568629"/>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Content Placeholder 2"/>
          <p:cNvSpPr>
            <a:spLocks noGrp="1"/>
          </p:cNvSpPr>
          <p:nvPr>
            <p:ph idx="21" hasCustomPrompt="1"/>
          </p:nvPr>
        </p:nvSpPr>
        <p:spPr>
          <a:xfrm>
            <a:off x="6346564" y="2191023"/>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Tree>
    <p:extLst>
      <p:ext uri="{BB962C8B-B14F-4D97-AF65-F5344CB8AC3E}">
        <p14:creationId xmlns:p14="http://schemas.microsoft.com/office/powerpoint/2010/main" val="2903983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columns_thre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Page title</a:t>
            </a:r>
            <a:endParaRPr lang="en-GB" dirty="0"/>
          </a:p>
        </p:txBody>
      </p:sp>
      <p:sp>
        <p:nvSpPr>
          <p:cNvPr id="30" name="Content Placeholder 2"/>
          <p:cNvSpPr>
            <a:spLocks noGrp="1"/>
          </p:cNvSpPr>
          <p:nvPr>
            <p:ph idx="19" hasCustomPrompt="1"/>
          </p:nvPr>
        </p:nvSpPr>
        <p:spPr>
          <a:xfrm>
            <a:off x="806824" y="2103444"/>
            <a:ext cx="3267235" cy="448637"/>
          </a:xfrm>
        </p:spPr>
        <p:txBody>
          <a:bodyPr lIns="0" bIns="0" anchor="b" anchorCtr="0">
            <a:normAutofit/>
          </a:bodyPr>
          <a:lstStyle>
            <a:lvl1pPr marL="0" marR="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lang="en-US" sz="16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32" name="Content Placeholder 2"/>
          <p:cNvSpPr>
            <a:spLocks noGrp="1"/>
          </p:cNvSpPr>
          <p:nvPr>
            <p:ph idx="21" hasCustomPrompt="1"/>
          </p:nvPr>
        </p:nvSpPr>
        <p:spPr>
          <a:xfrm>
            <a:off x="4399541" y="2111718"/>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a:t>Insert text here</a:t>
            </a:r>
          </a:p>
        </p:txBody>
      </p:sp>
      <p:sp>
        <p:nvSpPr>
          <p:cNvPr id="34" name="Content Placeholder 2"/>
          <p:cNvSpPr>
            <a:spLocks noGrp="1"/>
          </p:cNvSpPr>
          <p:nvPr>
            <p:ph idx="23" hasCustomPrompt="1"/>
          </p:nvPr>
        </p:nvSpPr>
        <p:spPr>
          <a:xfrm>
            <a:off x="8086565" y="2119992"/>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a:t>Insert text here</a:t>
            </a:r>
          </a:p>
        </p:txBody>
      </p:sp>
      <p:sp>
        <p:nvSpPr>
          <p:cNvPr id="19" name="Content Placeholder 2"/>
          <p:cNvSpPr>
            <a:spLocks noGrp="1"/>
          </p:cNvSpPr>
          <p:nvPr>
            <p:ph idx="13" hasCustomPrompt="1"/>
          </p:nvPr>
        </p:nvSpPr>
        <p:spPr>
          <a:xfrm>
            <a:off x="806824" y="2560355"/>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
        <p:nvSpPr>
          <p:cNvPr id="24" name="Content Placeholder 2"/>
          <p:cNvSpPr>
            <a:spLocks noGrp="1"/>
          </p:cNvSpPr>
          <p:nvPr>
            <p:ph idx="24" hasCustomPrompt="1"/>
          </p:nvPr>
        </p:nvSpPr>
        <p:spPr>
          <a:xfrm>
            <a:off x="4399541" y="2575061"/>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
        <p:nvSpPr>
          <p:cNvPr id="26" name="Content Placeholder 2"/>
          <p:cNvSpPr>
            <a:spLocks noGrp="1"/>
          </p:cNvSpPr>
          <p:nvPr>
            <p:ph idx="25" hasCustomPrompt="1"/>
          </p:nvPr>
        </p:nvSpPr>
        <p:spPr>
          <a:xfrm>
            <a:off x="8093355" y="2586006"/>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4287115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tail success story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5334" r="39414"/>
          <a:stretch/>
        </p:blipFill>
        <p:spPr>
          <a:xfrm>
            <a:off x="0" y="0"/>
            <a:ext cx="4461165" cy="6858000"/>
          </a:xfrm>
          <a:prstGeom prst="rect">
            <a:avLst/>
          </a:prstGeom>
        </p:spPr>
      </p:pic>
      <p:sp>
        <p:nvSpPr>
          <p:cNvPr id="9" name="Rectangle 8"/>
          <p:cNvSpPr/>
          <p:nvPr userDrawn="1"/>
        </p:nvSpPr>
        <p:spPr>
          <a:xfrm>
            <a:off x="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a:xfrm>
            <a:off x="225878" y="6352745"/>
            <a:ext cx="2743200" cy="365125"/>
          </a:xfrm>
        </p:spPr>
        <p:txBody>
          <a:bodyPr/>
          <a:lstStyle>
            <a:lvl1pPr algn="l">
              <a:defRPr/>
            </a:lvl1pPr>
          </a:lstStyle>
          <a:p>
            <a:fld id="{06454078-FBCE-4758-9F4C-1C7F78520755}" type="slidenum">
              <a:rPr lang="en-GB" smtClean="0"/>
              <a:pPr/>
              <a:t>‹#›</a:t>
            </a:fld>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pic>
        <p:nvPicPr>
          <p:cNvPr id="13" name="Picture 12"/>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488472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tail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2261" r="23943"/>
          <a:stretch/>
        </p:blipFill>
        <p:spPr>
          <a:xfrm>
            <a:off x="-41564" y="0"/>
            <a:ext cx="4513886" cy="6858000"/>
          </a:xfrm>
          <a:prstGeom prst="rect">
            <a:avLst/>
          </a:prstGeom>
        </p:spPr>
      </p:pic>
      <p:sp>
        <p:nvSpPr>
          <p:cNvPr id="9" name="Rectangle 8"/>
          <p:cNvSpPr/>
          <p:nvPr userDrawn="1"/>
        </p:nvSpPr>
        <p:spPr>
          <a:xfrm>
            <a:off x="-4874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390375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yments success story 1">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4312" t="8001" r="31509" b="308"/>
          <a:stretch/>
        </p:blipFill>
        <p:spPr>
          <a:xfrm>
            <a:off x="1307" y="8164"/>
            <a:ext cx="3829969" cy="6849836"/>
          </a:xfrm>
          <a:prstGeom prst="rect">
            <a:avLst/>
          </a:prstGeom>
        </p:spPr>
      </p:pic>
      <p:sp>
        <p:nvSpPr>
          <p:cNvPr id="9" name="Rectangle 8"/>
          <p:cNvSpPr/>
          <p:nvPr userDrawn="1"/>
        </p:nvSpPr>
        <p:spPr>
          <a:xfrm>
            <a:off x="-14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4" name="Footer Placeholder 3"/>
          <p:cNvSpPr>
            <a:spLocks noGrp="1"/>
          </p:cNvSpPr>
          <p:nvPr>
            <p:ph type="ftr" sz="quarter" idx="11"/>
          </p:nvPr>
        </p:nvSpPr>
        <p:spPr>
          <a:xfrm>
            <a:off x="4038600" y="6356362"/>
            <a:ext cx="4114800" cy="365125"/>
          </a:xfrm>
        </p:spPr>
        <p:txBody>
          <a:bodyPr/>
          <a:lstStyle/>
          <a:p>
            <a:endParaRPr lang="en-GB" dirty="0"/>
          </a:p>
        </p:txBody>
      </p:sp>
      <p:sp>
        <p:nvSpPr>
          <p:cNvPr id="15"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6" name="Picture 15"/>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462341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838200" y="635636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ooter Placeholder 4"/>
          <p:cNvSpPr>
            <a:spLocks noGrp="1"/>
          </p:cNvSpPr>
          <p:nvPr>
            <p:ph type="ftr" sz="quarter" idx="3"/>
          </p:nvPr>
        </p:nvSpPr>
        <p:spPr>
          <a:xfrm>
            <a:off x="4038600" y="635636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6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454078-FBCE-4758-9F4C-1C7F78520755}" type="slidenum">
              <a:rPr lang="en-GB" smtClean="0"/>
              <a:t>‹#›</a:t>
            </a:fld>
            <a:endParaRPr lang="en-GB" dirty="0"/>
          </a:p>
        </p:txBody>
      </p:sp>
    </p:spTree>
    <p:extLst>
      <p:ext uri="{BB962C8B-B14F-4D97-AF65-F5344CB8AC3E}">
        <p14:creationId xmlns:p14="http://schemas.microsoft.com/office/powerpoint/2010/main" val="1608181564"/>
      </p:ext>
    </p:extLst>
  </p:cSld>
  <p:clrMap bg1="lt1" tx1="dk1" bg2="lt2" tx2="dk2" accent1="accent1" accent2="accent2" accent3="accent3" accent4="accent4" accent5="accent5" accent6="accent6" hlink="hlink" folHlink="folHlink"/>
  <p:sldLayoutIdLst>
    <p:sldLayoutId id="2147483685" r:id="rId1"/>
    <p:sldLayoutId id="2147483718" r:id="rId2"/>
    <p:sldLayoutId id="2147483715" r:id="rId3"/>
    <p:sldLayoutId id="2147483716" r:id="rId4"/>
    <p:sldLayoutId id="2147483717" r:id="rId5"/>
    <p:sldLayoutId id="2147483683" r:id="rId6"/>
    <p:sldLayoutId id="2147483719"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686" r:id="rId21"/>
  </p:sldLayoutIdLst>
  <p:hf sldNum="0" hdr="0" ftr="0" dt="0"/>
  <p:txStyles>
    <p:titleStyle>
      <a:lvl1pPr algn="l" defTabSz="914400" rtl="0" eaLnBrk="1" latinLnBrk="0" hangingPunct="1">
        <a:lnSpc>
          <a:spcPct val="90000"/>
        </a:lnSpc>
        <a:spcBef>
          <a:spcPct val="0"/>
        </a:spcBef>
        <a:buNone/>
        <a:defRPr sz="4400" b="1" kern="1200" cap="all" baseline="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DE411B"/>
        </a:buClr>
        <a:buFont typeface="Wingdings" panose="05000000000000000000" pitchFamily="2" charset="2"/>
        <a:buChar char="§"/>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testingexcellence.com/css-selectors-selenium-webdriver/" TargetMode="External"/><Relationship Id="rId7" Type="http://schemas.openxmlformats.org/officeDocument/2006/relationships/hyperlink" Target="https://drafts.csswg.org/selectors-4/" TargetMode="External"/><Relationship Id="rId2" Type="http://schemas.openxmlformats.org/officeDocument/2006/relationships/hyperlink" Target="http://pragmatictestlabs.com/2018/05/31/mastering-css-for-selenium-test-automation-2/" TargetMode="External"/><Relationship Id="rId1" Type="http://schemas.openxmlformats.org/officeDocument/2006/relationships/slideLayout" Target="../slideLayouts/slideLayout2.xml"/><Relationship Id="rId6" Type="http://schemas.openxmlformats.org/officeDocument/2006/relationships/hyperlink" Target="https://drafts.csswg.org/selectors-3/" TargetMode="External"/><Relationship Id="rId5" Type="http://schemas.openxmlformats.org/officeDocument/2006/relationships/hyperlink" Target="http://www.w3.org/TR/selectors-3/" TargetMode="External"/><Relationship Id="rId4" Type="http://schemas.openxmlformats.org/officeDocument/2006/relationships/hyperlink" Target="https://saucelabs.com/resources/articles/selenium-tips-css-selector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w3.org/TR/selectors-3/#ref-CSS3NAMESPACE" TargetMode="External"/><Relationship Id="rId2" Type="http://schemas.openxmlformats.org/officeDocument/2006/relationships/hyperlink" Target="https://www.w3.org/TR/css3-namespace/#css-qnames"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AR" dirty="0"/>
              <a:t>USE OF CSS IN </a:t>
            </a:r>
            <a:r>
              <a:rPr lang="en-US" dirty="0">
                <a:solidFill>
                  <a:srgbClr val="DE411B"/>
                </a:solidFill>
              </a:rPr>
              <a:t>AUTOMATION</a:t>
            </a:r>
            <a:endParaRPr lang="en-GB" dirty="0">
              <a:solidFill>
                <a:srgbClr val="DE411B"/>
              </a:solidFill>
            </a:endParaRPr>
          </a:p>
        </p:txBody>
      </p:sp>
      <p:sp>
        <p:nvSpPr>
          <p:cNvPr id="3" name="Content Placeholder 2"/>
          <p:cNvSpPr>
            <a:spLocks noGrp="1"/>
          </p:cNvSpPr>
          <p:nvPr>
            <p:ph idx="13"/>
          </p:nvPr>
        </p:nvSpPr>
        <p:spPr/>
        <p:txBody>
          <a:bodyPr/>
          <a:lstStyle/>
          <a:p>
            <a:pPr marL="0" indent="0">
              <a:buNone/>
            </a:pPr>
            <a:r>
              <a:rPr lang="en-US" dirty="0" err="1"/>
              <a:t>rosario</a:t>
            </a:r>
            <a:r>
              <a:rPr lang="en-US" dirty="0"/>
              <a:t>, January 2019</a:t>
            </a:r>
            <a:endParaRPr lang="en-GB" dirty="0"/>
          </a:p>
        </p:txBody>
      </p:sp>
    </p:spTree>
    <p:extLst>
      <p:ext uri="{BB962C8B-B14F-4D97-AF65-F5344CB8AC3E}">
        <p14:creationId xmlns:p14="http://schemas.microsoft.com/office/powerpoint/2010/main" val="1415921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E7BB0-2E50-422C-8D79-9DC79C2F8F11}"/>
              </a:ext>
            </a:extLst>
          </p:cNvPr>
          <p:cNvSpPr>
            <a:spLocks noGrp="1"/>
          </p:cNvSpPr>
          <p:nvPr>
            <p:ph type="title"/>
          </p:nvPr>
        </p:nvSpPr>
        <p:spPr/>
        <p:txBody>
          <a:bodyPr/>
          <a:lstStyle/>
          <a:p>
            <a:r>
              <a:rPr lang="es-AR" dirty="0" err="1"/>
              <a:t>Locating</a:t>
            </a:r>
            <a:r>
              <a:rPr lang="es-AR" dirty="0"/>
              <a:t> </a:t>
            </a:r>
            <a:r>
              <a:rPr lang="es-AR" dirty="0" err="1"/>
              <a:t>elements</a:t>
            </a:r>
            <a:endParaRPr lang="en-US" dirty="0"/>
          </a:p>
        </p:txBody>
      </p:sp>
      <p:sp>
        <p:nvSpPr>
          <p:cNvPr id="4" name="Content Placeholder 3">
            <a:extLst>
              <a:ext uri="{FF2B5EF4-FFF2-40B4-BE49-F238E27FC236}">
                <a16:creationId xmlns:a16="http://schemas.microsoft.com/office/drawing/2014/main" id="{C7A9D197-5487-42A8-A611-28A7A8F9CB33}"/>
              </a:ext>
            </a:extLst>
          </p:cNvPr>
          <p:cNvSpPr>
            <a:spLocks noGrp="1"/>
          </p:cNvSpPr>
          <p:nvPr>
            <p:ph idx="21"/>
          </p:nvPr>
        </p:nvSpPr>
        <p:spPr>
          <a:xfrm>
            <a:off x="964828" y="1468394"/>
            <a:ext cx="3267235" cy="448637"/>
          </a:xfrm>
        </p:spPr>
        <p:txBody>
          <a:bodyPr>
            <a:noAutofit/>
          </a:bodyPr>
          <a:lstStyle/>
          <a:p>
            <a:br>
              <a:rPr lang="en-US" dirty="0"/>
            </a:br>
            <a:endParaRPr lang="en-US" b="0" dirty="0"/>
          </a:p>
          <a:p>
            <a:r>
              <a:rPr lang="en-US" b="0" dirty="0"/>
              <a:t>by class name and attribute</a:t>
            </a:r>
            <a:endParaRPr lang="en-US" dirty="0"/>
          </a:p>
        </p:txBody>
      </p:sp>
      <p:sp>
        <p:nvSpPr>
          <p:cNvPr id="5" name="Content Placeholder 4">
            <a:extLst>
              <a:ext uri="{FF2B5EF4-FFF2-40B4-BE49-F238E27FC236}">
                <a16:creationId xmlns:a16="http://schemas.microsoft.com/office/drawing/2014/main" id="{3812AFA0-CFF4-4A07-AD59-005E1BBD6CC5}"/>
              </a:ext>
            </a:extLst>
          </p:cNvPr>
          <p:cNvSpPr>
            <a:spLocks noGrp="1"/>
          </p:cNvSpPr>
          <p:nvPr>
            <p:ph idx="23"/>
          </p:nvPr>
        </p:nvSpPr>
        <p:spPr>
          <a:xfrm>
            <a:off x="6526545" y="1468395"/>
            <a:ext cx="3267235" cy="448637"/>
          </a:xfrm>
        </p:spPr>
        <p:txBody>
          <a:bodyPr>
            <a:normAutofit/>
          </a:bodyPr>
          <a:lstStyle/>
          <a:p>
            <a:r>
              <a:rPr lang="es-AR" b="0" dirty="0" err="1"/>
              <a:t>by</a:t>
            </a:r>
            <a:r>
              <a:rPr lang="es-AR" b="0" dirty="0"/>
              <a:t> </a:t>
            </a:r>
            <a:r>
              <a:rPr lang="es-AR" b="0" dirty="0" err="1"/>
              <a:t>multiple</a:t>
            </a:r>
            <a:r>
              <a:rPr lang="es-AR" b="0" dirty="0"/>
              <a:t> </a:t>
            </a:r>
            <a:r>
              <a:rPr lang="es-AR" b="0" dirty="0" err="1"/>
              <a:t>attributes</a:t>
            </a:r>
            <a:endParaRPr lang="en-US" dirty="0"/>
          </a:p>
        </p:txBody>
      </p:sp>
      <p:sp>
        <p:nvSpPr>
          <p:cNvPr id="7" name="Content Placeholder 6">
            <a:extLst>
              <a:ext uri="{FF2B5EF4-FFF2-40B4-BE49-F238E27FC236}">
                <a16:creationId xmlns:a16="http://schemas.microsoft.com/office/drawing/2014/main" id="{1607181E-03FE-4A50-9316-AB2DC8AA1E6C}"/>
              </a:ext>
            </a:extLst>
          </p:cNvPr>
          <p:cNvSpPr>
            <a:spLocks noGrp="1"/>
          </p:cNvSpPr>
          <p:nvPr>
            <p:ph idx="24"/>
          </p:nvPr>
        </p:nvSpPr>
        <p:spPr>
          <a:xfrm>
            <a:off x="964828" y="1976463"/>
            <a:ext cx="3541858" cy="3616375"/>
          </a:xfrm>
        </p:spPr>
        <p:txBody>
          <a:bodyPr/>
          <a:lstStyle/>
          <a:p>
            <a:r>
              <a:rPr lang="es-AR" dirty="0" err="1"/>
              <a:t>Syntaxes</a:t>
            </a:r>
            <a:r>
              <a:rPr lang="es-AR" dirty="0"/>
              <a:t> :</a:t>
            </a:r>
          </a:p>
          <a:p>
            <a:r>
              <a:rPr lang="en-US" dirty="0" err="1">
                <a:solidFill>
                  <a:srgbClr val="800080"/>
                </a:solidFill>
                <a:latin typeface="Open Sans"/>
              </a:rPr>
              <a:t>Element</a:t>
            </a:r>
            <a:r>
              <a:rPr lang="en-US" dirty="0" err="1">
                <a:solidFill>
                  <a:srgbClr val="888888"/>
                </a:solidFill>
                <a:latin typeface="Open Sans"/>
              </a:rPr>
              <a:t>.</a:t>
            </a:r>
            <a:r>
              <a:rPr lang="en-US" dirty="0" err="1">
                <a:solidFill>
                  <a:srgbClr val="3366FF"/>
                </a:solidFill>
                <a:latin typeface="Open Sans"/>
              </a:rPr>
              <a:t>className</a:t>
            </a:r>
            <a:r>
              <a:rPr lang="en-US" dirty="0">
                <a:solidFill>
                  <a:srgbClr val="888888"/>
                </a:solidFill>
                <a:latin typeface="Open Sans"/>
              </a:rPr>
              <a:t>[</a:t>
            </a:r>
            <a:r>
              <a:rPr lang="en-US" dirty="0">
                <a:solidFill>
                  <a:srgbClr val="FFCC00"/>
                </a:solidFill>
                <a:latin typeface="Open Sans"/>
              </a:rPr>
              <a:t>Attribute</a:t>
            </a:r>
            <a:r>
              <a:rPr lang="en-US" dirty="0">
                <a:solidFill>
                  <a:srgbClr val="888888"/>
                </a:solidFill>
                <a:latin typeface="Open Sans"/>
              </a:rPr>
              <a:t>=’</a:t>
            </a:r>
            <a:r>
              <a:rPr lang="en-US" dirty="0">
                <a:solidFill>
                  <a:srgbClr val="3366FF"/>
                </a:solidFill>
                <a:latin typeface="Open Sans"/>
              </a:rPr>
              <a:t>Value</a:t>
            </a:r>
            <a:r>
              <a:rPr lang="en-US" dirty="0">
                <a:solidFill>
                  <a:srgbClr val="888888"/>
                </a:solidFill>
                <a:latin typeface="Open Sans"/>
              </a:rPr>
              <a:t>’] or </a:t>
            </a:r>
            <a:br>
              <a:rPr lang="en-US" dirty="0"/>
            </a:br>
            <a:r>
              <a:rPr lang="en-US" dirty="0">
                <a:solidFill>
                  <a:srgbClr val="888888"/>
                </a:solidFill>
                <a:latin typeface="Open Sans"/>
              </a:rPr>
              <a:t>.</a:t>
            </a:r>
            <a:r>
              <a:rPr lang="en-US" dirty="0" err="1">
                <a:solidFill>
                  <a:srgbClr val="3366FF"/>
                </a:solidFill>
                <a:latin typeface="Open Sans"/>
              </a:rPr>
              <a:t>className</a:t>
            </a:r>
            <a:r>
              <a:rPr lang="en-US" dirty="0">
                <a:solidFill>
                  <a:srgbClr val="888888"/>
                </a:solidFill>
                <a:latin typeface="Open Sans"/>
              </a:rPr>
              <a:t>[</a:t>
            </a:r>
            <a:r>
              <a:rPr lang="en-US" dirty="0">
                <a:solidFill>
                  <a:srgbClr val="FFCC00"/>
                </a:solidFill>
                <a:latin typeface="Open Sans"/>
              </a:rPr>
              <a:t>Attribute</a:t>
            </a:r>
            <a:r>
              <a:rPr lang="en-US" dirty="0">
                <a:solidFill>
                  <a:srgbClr val="888888"/>
                </a:solidFill>
                <a:latin typeface="Open Sans"/>
              </a:rPr>
              <a:t>=’</a:t>
            </a:r>
            <a:r>
              <a:rPr lang="en-US" dirty="0">
                <a:solidFill>
                  <a:srgbClr val="3366FF"/>
                </a:solidFill>
                <a:latin typeface="Open Sans"/>
              </a:rPr>
              <a:t>Value</a:t>
            </a:r>
            <a:r>
              <a:rPr lang="en-US" dirty="0">
                <a:solidFill>
                  <a:srgbClr val="888888"/>
                </a:solidFill>
                <a:latin typeface="Open Sans"/>
              </a:rPr>
              <a:t>’]</a:t>
            </a:r>
            <a:endParaRPr lang="es-AR" dirty="0"/>
          </a:p>
          <a:p>
            <a:endParaRPr lang="en-US" dirty="0"/>
          </a:p>
          <a:p>
            <a:r>
              <a:rPr lang="en-US" dirty="0"/>
              <a:t>Let’s consider locating following element:</a:t>
            </a:r>
          </a:p>
          <a:p>
            <a:endParaRPr lang="es-MX" dirty="0"/>
          </a:p>
          <a:p>
            <a:endParaRPr lang="en-US" dirty="0"/>
          </a:p>
          <a:p>
            <a:endParaRPr lang="es-AR" dirty="0"/>
          </a:p>
          <a:p>
            <a:r>
              <a:rPr lang="es-AR" b="1" dirty="0" err="1">
                <a:solidFill>
                  <a:schemeClr val="accent5"/>
                </a:solidFill>
                <a:latin typeface="Open Sans"/>
              </a:rPr>
              <a:t>Examples</a:t>
            </a:r>
            <a:r>
              <a:rPr lang="es-AR" b="1" dirty="0">
                <a:solidFill>
                  <a:schemeClr val="accent5"/>
                </a:solidFill>
                <a:latin typeface="Open Sans"/>
              </a:rPr>
              <a:t> :</a:t>
            </a:r>
          </a:p>
          <a:p>
            <a:r>
              <a:rPr lang="en-US" dirty="0" err="1">
                <a:solidFill>
                  <a:srgbClr val="800080"/>
                </a:solidFill>
                <a:latin typeface="Open Sans"/>
              </a:rPr>
              <a:t>input</a:t>
            </a:r>
            <a:r>
              <a:rPr lang="en-US" dirty="0" err="1">
                <a:solidFill>
                  <a:srgbClr val="888888"/>
                </a:solidFill>
                <a:latin typeface="Open Sans"/>
              </a:rPr>
              <a:t>.</a:t>
            </a:r>
            <a:r>
              <a:rPr lang="en-US" dirty="0" err="1">
                <a:solidFill>
                  <a:srgbClr val="3366FF"/>
                </a:solidFill>
                <a:latin typeface="Open Sans"/>
              </a:rPr>
              <a:t>button</a:t>
            </a:r>
            <a:r>
              <a:rPr lang="en-US" dirty="0">
                <a:solidFill>
                  <a:srgbClr val="888888"/>
                </a:solidFill>
                <a:latin typeface="Open Sans"/>
              </a:rPr>
              <a:t>[</a:t>
            </a:r>
            <a:r>
              <a:rPr lang="en-US" dirty="0">
                <a:solidFill>
                  <a:srgbClr val="FFCC00"/>
                </a:solidFill>
                <a:latin typeface="Open Sans"/>
              </a:rPr>
              <a:t>name</a:t>
            </a:r>
            <a:r>
              <a:rPr lang="en-US" dirty="0">
                <a:solidFill>
                  <a:srgbClr val="888888"/>
                </a:solidFill>
                <a:latin typeface="Open Sans"/>
              </a:rPr>
              <a:t>=’</a:t>
            </a:r>
            <a:r>
              <a:rPr lang="en-US" dirty="0">
                <a:solidFill>
                  <a:srgbClr val="3366FF"/>
                </a:solidFill>
                <a:latin typeface="Open Sans"/>
              </a:rPr>
              <a:t>Submit</a:t>
            </a:r>
            <a:r>
              <a:rPr lang="en-US" dirty="0">
                <a:solidFill>
                  <a:srgbClr val="888888"/>
                </a:solidFill>
                <a:latin typeface="Open Sans"/>
              </a:rPr>
              <a:t>’]</a:t>
            </a:r>
          </a:p>
          <a:p>
            <a:r>
              <a:rPr lang="en-US" dirty="0">
                <a:solidFill>
                  <a:srgbClr val="888888"/>
                </a:solidFill>
                <a:latin typeface="Open Sans"/>
              </a:rPr>
              <a:t>.</a:t>
            </a:r>
            <a:r>
              <a:rPr lang="en-US" dirty="0">
                <a:solidFill>
                  <a:srgbClr val="3366FF"/>
                </a:solidFill>
                <a:latin typeface="Open Sans"/>
              </a:rPr>
              <a:t>button</a:t>
            </a:r>
            <a:r>
              <a:rPr lang="en-US" dirty="0">
                <a:solidFill>
                  <a:srgbClr val="888888"/>
                </a:solidFill>
                <a:latin typeface="Open Sans"/>
              </a:rPr>
              <a:t>[</a:t>
            </a:r>
            <a:r>
              <a:rPr lang="en-US" dirty="0">
                <a:solidFill>
                  <a:srgbClr val="FFCC00"/>
                </a:solidFill>
                <a:latin typeface="Open Sans"/>
              </a:rPr>
              <a:t>name</a:t>
            </a:r>
            <a:r>
              <a:rPr lang="en-US" dirty="0">
                <a:solidFill>
                  <a:srgbClr val="888888"/>
                </a:solidFill>
                <a:latin typeface="Open Sans"/>
              </a:rPr>
              <a:t>=’</a:t>
            </a:r>
            <a:r>
              <a:rPr lang="en-US" dirty="0">
                <a:solidFill>
                  <a:srgbClr val="3366FF"/>
                </a:solidFill>
                <a:latin typeface="Open Sans"/>
              </a:rPr>
              <a:t>Submit</a:t>
            </a:r>
            <a:r>
              <a:rPr lang="en-US" dirty="0">
                <a:solidFill>
                  <a:srgbClr val="888888"/>
                </a:solidFill>
                <a:latin typeface="Open Sans"/>
              </a:rPr>
              <a:t>’]</a:t>
            </a:r>
          </a:p>
        </p:txBody>
      </p:sp>
      <p:sp>
        <p:nvSpPr>
          <p:cNvPr id="8" name="Content Placeholder 7">
            <a:extLst>
              <a:ext uri="{FF2B5EF4-FFF2-40B4-BE49-F238E27FC236}">
                <a16:creationId xmlns:a16="http://schemas.microsoft.com/office/drawing/2014/main" id="{BF772540-E31A-4B3E-ADD2-3233BED59F5A}"/>
              </a:ext>
            </a:extLst>
          </p:cNvPr>
          <p:cNvSpPr>
            <a:spLocks noGrp="1"/>
          </p:cNvSpPr>
          <p:nvPr>
            <p:ph idx="25"/>
          </p:nvPr>
        </p:nvSpPr>
        <p:spPr>
          <a:xfrm>
            <a:off x="6204811" y="1976463"/>
            <a:ext cx="5987189" cy="3488134"/>
          </a:xfrm>
        </p:spPr>
        <p:txBody>
          <a:bodyPr/>
          <a:lstStyle/>
          <a:p>
            <a:r>
              <a:rPr lang="en-US" b="1" dirty="0">
                <a:solidFill>
                  <a:srgbClr val="4E4E4E"/>
                </a:solidFill>
                <a:latin typeface="Open Sans"/>
              </a:rPr>
              <a:t>Syntax:</a:t>
            </a:r>
            <a:endParaRPr lang="en-US" dirty="0">
              <a:solidFill>
                <a:srgbClr val="888888"/>
              </a:solidFill>
              <a:latin typeface="Open Sans"/>
            </a:endParaRPr>
          </a:p>
          <a:p>
            <a:r>
              <a:rPr lang="en-US" dirty="0">
                <a:solidFill>
                  <a:srgbClr val="800080"/>
                </a:solidFill>
                <a:latin typeface="Open Sans"/>
              </a:rPr>
              <a:t>Element</a:t>
            </a:r>
            <a:r>
              <a:rPr lang="en-US" dirty="0">
                <a:solidFill>
                  <a:srgbClr val="888888"/>
                </a:solidFill>
                <a:latin typeface="Open Sans"/>
              </a:rPr>
              <a:t>[</a:t>
            </a:r>
            <a:r>
              <a:rPr lang="en-US" dirty="0">
                <a:solidFill>
                  <a:srgbClr val="FFCC00"/>
                </a:solidFill>
                <a:latin typeface="Open Sans"/>
              </a:rPr>
              <a:t>Attribute1</a:t>
            </a:r>
            <a:r>
              <a:rPr lang="en-US" dirty="0">
                <a:solidFill>
                  <a:srgbClr val="888888"/>
                </a:solidFill>
                <a:latin typeface="Open Sans"/>
              </a:rPr>
              <a:t>=’</a:t>
            </a:r>
            <a:r>
              <a:rPr lang="en-US" dirty="0">
                <a:solidFill>
                  <a:srgbClr val="3366FF"/>
                </a:solidFill>
                <a:latin typeface="Open Sans"/>
              </a:rPr>
              <a:t>Value1</a:t>
            </a:r>
            <a:r>
              <a:rPr lang="en-US" dirty="0">
                <a:solidFill>
                  <a:srgbClr val="888888"/>
                </a:solidFill>
                <a:latin typeface="Open Sans"/>
              </a:rPr>
              <a:t>’][</a:t>
            </a:r>
            <a:r>
              <a:rPr lang="en-US" dirty="0">
                <a:solidFill>
                  <a:srgbClr val="FFCC00"/>
                </a:solidFill>
                <a:latin typeface="Open Sans"/>
              </a:rPr>
              <a:t>Attribute2</a:t>
            </a:r>
            <a:r>
              <a:rPr lang="en-US" dirty="0">
                <a:solidFill>
                  <a:srgbClr val="888888"/>
                </a:solidFill>
                <a:latin typeface="Open Sans"/>
              </a:rPr>
              <a:t>=’</a:t>
            </a:r>
            <a:r>
              <a:rPr lang="en-US" dirty="0">
                <a:solidFill>
                  <a:srgbClr val="3366FF"/>
                </a:solidFill>
                <a:latin typeface="Open Sans"/>
              </a:rPr>
              <a:t>Value2</a:t>
            </a:r>
            <a:r>
              <a:rPr lang="en-US" dirty="0">
                <a:solidFill>
                  <a:srgbClr val="888888"/>
                </a:solidFill>
                <a:latin typeface="Open Sans"/>
              </a:rPr>
              <a:t>’] ..[</a:t>
            </a:r>
            <a:r>
              <a:rPr lang="en-US" dirty="0">
                <a:solidFill>
                  <a:srgbClr val="FFCC00"/>
                </a:solidFill>
                <a:latin typeface="Open Sans"/>
              </a:rPr>
              <a:t>Attribute3</a:t>
            </a:r>
            <a:r>
              <a:rPr lang="en-US" dirty="0">
                <a:solidFill>
                  <a:srgbClr val="888888"/>
                </a:solidFill>
                <a:latin typeface="Open Sans"/>
              </a:rPr>
              <a:t>=’</a:t>
            </a:r>
            <a:r>
              <a:rPr lang="en-US" dirty="0">
                <a:solidFill>
                  <a:srgbClr val="3366FF"/>
                </a:solidFill>
                <a:latin typeface="Open Sans"/>
              </a:rPr>
              <a:t>Value3</a:t>
            </a:r>
            <a:r>
              <a:rPr lang="en-US" dirty="0">
                <a:solidFill>
                  <a:srgbClr val="888888"/>
                </a:solidFill>
                <a:latin typeface="Open Sans"/>
              </a:rPr>
              <a:t>’]   or </a:t>
            </a:r>
            <a:br>
              <a:rPr lang="en-US" dirty="0">
                <a:solidFill>
                  <a:srgbClr val="888888"/>
                </a:solidFill>
                <a:latin typeface="Open Sans"/>
              </a:rPr>
            </a:br>
            <a:r>
              <a:rPr lang="en-US" dirty="0">
                <a:solidFill>
                  <a:srgbClr val="888888"/>
                </a:solidFill>
                <a:latin typeface="Open Sans"/>
              </a:rPr>
              <a:t>[</a:t>
            </a:r>
            <a:r>
              <a:rPr lang="en-US" dirty="0">
                <a:solidFill>
                  <a:srgbClr val="FFCC00"/>
                </a:solidFill>
                <a:latin typeface="Open Sans"/>
              </a:rPr>
              <a:t>Attribute1</a:t>
            </a:r>
            <a:r>
              <a:rPr lang="en-US" dirty="0">
                <a:solidFill>
                  <a:srgbClr val="888888"/>
                </a:solidFill>
                <a:latin typeface="Open Sans"/>
              </a:rPr>
              <a:t>=’</a:t>
            </a:r>
            <a:r>
              <a:rPr lang="en-US" dirty="0">
                <a:solidFill>
                  <a:srgbClr val="3366FF"/>
                </a:solidFill>
                <a:latin typeface="Open Sans"/>
              </a:rPr>
              <a:t>Value1</a:t>
            </a:r>
            <a:r>
              <a:rPr lang="en-US" dirty="0">
                <a:solidFill>
                  <a:srgbClr val="888888"/>
                </a:solidFill>
                <a:latin typeface="Open Sans"/>
              </a:rPr>
              <a:t>’][</a:t>
            </a:r>
            <a:r>
              <a:rPr lang="en-US" dirty="0">
                <a:solidFill>
                  <a:srgbClr val="FFCC00"/>
                </a:solidFill>
                <a:latin typeface="Open Sans"/>
              </a:rPr>
              <a:t>Attribute2</a:t>
            </a:r>
            <a:r>
              <a:rPr lang="en-US" dirty="0">
                <a:solidFill>
                  <a:srgbClr val="888888"/>
                </a:solidFill>
                <a:latin typeface="Open Sans"/>
              </a:rPr>
              <a:t>=’</a:t>
            </a:r>
            <a:r>
              <a:rPr lang="en-US" dirty="0">
                <a:solidFill>
                  <a:srgbClr val="3366FF"/>
                </a:solidFill>
                <a:latin typeface="Open Sans"/>
              </a:rPr>
              <a:t>Value2</a:t>
            </a:r>
            <a:r>
              <a:rPr lang="en-US" dirty="0">
                <a:solidFill>
                  <a:srgbClr val="888888"/>
                </a:solidFill>
                <a:latin typeface="Open Sans"/>
              </a:rPr>
              <a:t>’] ..[</a:t>
            </a:r>
            <a:r>
              <a:rPr lang="en-US" dirty="0">
                <a:solidFill>
                  <a:srgbClr val="FFCC00"/>
                </a:solidFill>
                <a:latin typeface="Open Sans"/>
              </a:rPr>
              <a:t>Attribute3</a:t>
            </a:r>
            <a:r>
              <a:rPr lang="en-US" dirty="0">
                <a:solidFill>
                  <a:srgbClr val="888888"/>
                </a:solidFill>
                <a:latin typeface="Open Sans"/>
              </a:rPr>
              <a:t>=’</a:t>
            </a:r>
            <a:r>
              <a:rPr lang="en-US" dirty="0">
                <a:solidFill>
                  <a:srgbClr val="3366FF"/>
                </a:solidFill>
                <a:latin typeface="Open Sans"/>
              </a:rPr>
              <a:t>Value3</a:t>
            </a:r>
            <a:r>
              <a:rPr lang="en-US" dirty="0">
                <a:solidFill>
                  <a:srgbClr val="888888"/>
                </a:solidFill>
                <a:latin typeface="Open Sans"/>
              </a:rPr>
              <a:t>’]</a:t>
            </a:r>
          </a:p>
          <a:p>
            <a:r>
              <a:rPr lang="en-US" dirty="0"/>
              <a:t>Let’s consider locating following element:</a:t>
            </a:r>
          </a:p>
          <a:p>
            <a:endParaRPr lang="en-US" dirty="0"/>
          </a:p>
          <a:p>
            <a:endParaRPr lang="en-US" dirty="0"/>
          </a:p>
          <a:p>
            <a:endParaRPr lang="en-US" b="1" dirty="0">
              <a:solidFill>
                <a:schemeClr val="accent5"/>
              </a:solidFill>
              <a:latin typeface="Open Sans"/>
            </a:endParaRPr>
          </a:p>
          <a:p>
            <a:r>
              <a:rPr lang="en-US" b="1" dirty="0">
                <a:solidFill>
                  <a:schemeClr val="accent5"/>
                </a:solidFill>
                <a:latin typeface="Open Sans"/>
              </a:rPr>
              <a:t>Examples :</a:t>
            </a:r>
          </a:p>
          <a:p>
            <a:r>
              <a:rPr lang="en-US" dirty="0">
                <a:solidFill>
                  <a:srgbClr val="800080"/>
                </a:solidFill>
                <a:latin typeface="Open Sans"/>
              </a:rPr>
              <a:t>input</a:t>
            </a:r>
            <a:r>
              <a:rPr lang="en-US" dirty="0">
                <a:solidFill>
                  <a:srgbClr val="888888"/>
                </a:solidFill>
                <a:latin typeface="Open Sans"/>
              </a:rPr>
              <a:t>[</a:t>
            </a:r>
            <a:r>
              <a:rPr lang="en-US" dirty="0">
                <a:solidFill>
                  <a:srgbClr val="FFCC00"/>
                </a:solidFill>
                <a:latin typeface="Open Sans"/>
              </a:rPr>
              <a:t>id</a:t>
            </a:r>
            <a:r>
              <a:rPr lang="en-US" dirty="0">
                <a:solidFill>
                  <a:srgbClr val="888888"/>
                </a:solidFill>
                <a:latin typeface="Open Sans"/>
              </a:rPr>
              <a:t>=’</a:t>
            </a:r>
            <a:r>
              <a:rPr lang="en-US" dirty="0" err="1">
                <a:solidFill>
                  <a:srgbClr val="3366FF"/>
                </a:solidFill>
                <a:latin typeface="Open Sans"/>
              </a:rPr>
              <a:t>txtUsername</a:t>
            </a:r>
            <a:r>
              <a:rPr lang="en-US" dirty="0">
                <a:solidFill>
                  <a:srgbClr val="888888"/>
                </a:solidFill>
                <a:latin typeface="Open Sans"/>
              </a:rPr>
              <a:t>’][</a:t>
            </a:r>
            <a:r>
              <a:rPr lang="en-US" dirty="0">
                <a:solidFill>
                  <a:srgbClr val="FFCC00"/>
                </a:solidFill>
                <a:latin typeface="Open Sans"/>
              </a:rPr>
              <a:t>name</a:t>
            </a:r>
            <a:r>
              <a:rPr lang="en-US" dirty="0">
                <a:solidFill>
                  <a:srgbClr val="888888"/>
                </a:solidFill>
                <a:latin typeface="Open Sans"/>
              </a:rPr>
              <a:t>=’</a:t>
            </a:r>
            <a:r>
              <a:rPr lang="en-US" dirty="0" err="1">
                <a:solidFill>
                  <a:srgbClr val="3366FF"/>
                </a:solidFill>
                <a:latin typeface="Open Sans"/>
              </a:rPr>
              <a:t>txtUsername</a:t>
            </a:r>
            <a:r>
              <a:rPr lang="en-US" dirty="0">
                <a:solidFill>
                  <a:srgbClr val="888888"/>
                </a:solidFill>
                <a:latin typeface="Open Sans"/>
              </a:rPr>
              <a:t>’]</a:t>
            </a:r>
          </a:p>
          <a:p>
            <a:r>
              <a:rPr lang="en-US" dirty="0">
                <a:solidFill>
                  <a:srgbClr val="888888"/>
                </a:solidFill>
                <a:latin typeface="Open Sans"/>
              </a:rPr>
              <a:t>[</a:t>
            </a:r>
            <a:r>
              <a:rPr lang="en-US" dirty="0">
                <a:solidFill>
                  <a:srgbClr val="FFCC00"/>
                </a:solidFill>
                <a:latin typeface="Open Sans"/>
              </a:rPr>
              <a:t>id</a:t>
            </a:r>
            <a:r>
              <a:rPr lang="en-US" dirty="0">
                <a:solidFill>
                  <a:srgbClr val="888888"/>
                </a:solidFill>
                <a:latin typeface="Open Sans"/>
              </a:rPr>
              <a:t>=’</a:t>
            </a:r>
            <a:r>
              <a:rPr lang="en-US" dirty="0" err="1">
                <a:solidFill>
                  <a:srgbClr val="3366FF"/>
                </a:solidFill>
                <a:latin typeface="Open Sans"/>
              </a:rPr>
              <a:t>txtUsername</a:t>
            </a:r>
            <a:r>
              <a:rPr lang="en-US" dirty="0">
                <a:solidFill>
                  <a:srgbClr val="888888"/>
                </a:solidFill>
                <a:latin typeface="Open Sans"/>
              </a:rPr>
              <a:t>’][</a:t>
            </a:r>
            <a:r>
              <a:rPr lang="en-US" dirty="0">
                <a:solidFill>
                  <a:srgbClr val="FFCC00"/>
                </a:solidFill>
                <a:latin typeface="Open Sans"/>
              </a:rPr>
              <a:t>name</a:t>
            </a:r>
            <a:r>
              <a:rPr lang="en-US" dirty="0">
                <a:solidFill>
                  <a:srgbClr val="888888"/>
                </a:solidFill>
                <a:latin typeface="Open Sans"/>
              </a:rPr>
              <a:t>=’</a:t>
            </a:r>
            <a:r>
              <a:rPr lang="en-US" dirty="0" err="1">
                <a:solidFill>
                  <a:srgbClr val="3366FF"/>
                </a:solidFill>
                <a:latin typeface="Open Sans"/>
              </a:rPr>
              <a:t>txtUsername</a:t>
            </a:r>
            <a:r>
              <a:rPr lang="en-US" dirty="0">
                <a:solidFill>
                  <a:srgbClr val="888888"/>
                </a:solidFill>
                <a:latin typeface="Open Sans"/>
              </a:rPr>
              <a:t>’]</a:t>
            </a:r>
          </a:p>
        </p:txBody>
      </p:sp>
      <p:pic>
        <p:nvPicPr>
          <p:cNvPr id="2050" name="Picture 2" descr="http://pragmatictestlabs.com/wp-content/uploads/2018/05/10.png"/>
          <p:cNvPicPr>
            <a:picLocks noChangeAspect="1" noChangeArrowheads="1"/>
          </p:cNvPicPr>
          <p:nvPr/>
        </p:nvPicPr>
        <p:blipFill rotWithShape="1">
          <a:blip r:embed="rId2">
            <a:extLst>
              <a:ext uri="{28A0092B-C50C-407E-A947-70E740481C1C}">
                <a14:useLocalDpi xmlns:a14="http://schemas.microsoft.com/office/drawing/2010/main" val="0"/>
              </a:ext>
            </a:extLst>
          </a:blip>
          <a:srcRect l="459" t="3025" r="632" b="2161"/>
          <a:stretch/>
        </p:blipFill>
        <p:spPr bwMode="auto">
          <a:xfrm>
            <a:off x="836386" y="3566885"/>
            <a:ext cx="4399643" cy="8128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pragmatictestlabs.com/wp-content/uploads/2018/05/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4212" y="3612808"/>
            <a:ext cx="4800600" cy="590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109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E7BB0-2E50-422C-8D79-9DC79C2F8F11}"/>
              </a:ext>
            </a:extLst>
          </p:cNvPr>
          <p:cNvSpPr>
            <a:spLocks noGrp="1"/>
          </p:cNvSpPr>
          <p:nvPr>
            <p:ph type="title"/>
          </p:nvPr>
        </p:nvSpPr>
        <p:spPr/>
        <p:txBody>
          <a:bodyPr/>
          <a:lstStyle/>
          <a:p>
            <a:r>
              <a:rPr lang="es-AR" dirty="0" err="1"/>
              <a:t>Locating</a:t>
            </a:r>
            <a:r>
              <a:rPr lang="es-AR" dirty="0"/>
              <a:t> </a:t>
            </a:r>
            <a:r>
              <a:rPr lang="es-AR" dirty="0" err="1"/>
              <a:t>elements</a:t>
            </a:r>
            <a:endParaRPr lang="en-US" dirty="0"/>
          </a:p>
        </p:txBody>
      </p:sp>
      <p:sp>
        <p:nvSpPr>
          <p:cNvPr id="4" name="Content Placeholder 3">
            <a:extLst>
              <a:ext uri="{FF2B5EF4-FFF2-40B4-BE49-F238E27FC236}">
                <a16:creationId xmlns:a16="http://schemas.microsoft.com/office/drawing/2014/main" id="{C7A9D197-5487-42A8-A611-28A7A8F9CB33}"/>
              </a:ext>
            </a:extLst>
          </p:cNvPr>
          <p:cNvSpPr>
            <a:spLocks noGrp="1"/>
          </p:cNvSpPr>
          <p:nvPr>
            <p:ph idx="21"/>
          </p:nvPr>
        </p:nvSpPr>
        <p:spPr>
          <a:xfrm>
            <a:off x="1015294" y="1271372"/>
            <a:ext cx="3267235" cy="448637"/>
          </a:xfrm>
        </p:spPr>
        <p:txBody>
          <a:bodyPr>
            <a:noAutofit/>
          </a:bodyPr>
          <a:lstStyle/>
          <a:p>
            <a:r>
              <a:rPr lang="es-AR" b="0" dirty="0"/>
              <a:t>with Dynamic Attribute values</a:t>
            </a:r>
            <a:endParaRPr lang="en-US" dirty="0"/>
          </a:p>
        </p:txBody>
      </p:sp>
      <p:sp>
        <p:nvSpPr>
          <p:cNvPr id="7" name="Content Placeholder 6">
            <a:extLst>
              <a:ext uri="{FF2B5EF4-FFF2-40B4-BE49-F238E27FC236}">
                <a16:creationId xmlns:a16="http://schemas.microsoft.com/office/drawing/2014/main" id="{1607181E-03FE-4A50-9316-AB2DC8AA1E6C}"/>
              </a:ext>
            </a:extLst>
          </p:cNvPr>
          <p:cNvSpPr>
            <a:spLocks noGrp="1"/>
          </p:cNvSpPr>
          <p:nvPr>
            <p:ph idx="24"/>
          </p:nvPr>
        </p:nvSpPr>
        <p:spPr>
          <a:xfrm>
            <a:off x="977900" y="1692713"/>
            <a:ext cx="10291233" cy="4390946"/>
          </a:xfrm>
        </p:spPr>
        <p:txBody>
          <a:bodyPr/>
          <a:lstStyle/>
          <a:p>
            <a:r>
              <a:rPr lang="en-US" dirty="0"/>
              <a:t>Following syntax could be used when a part of the attribute values are NOT changed. We can use the non changing value for locating the element. The following examples will display how to find an element if starts, contains and ends with an specific value respectively.</a:t>
            </a:r>
          </a:p>
          <a:p>
            <a:r>
              <a:rPr lang="en-US" dirty="0"/>
              <a:t>Syntax</a:t>
            </a:r>
          </a:p>
          <a:p>
            <a:r>
              <a:rPr lang="en-US" dirty="0">
                <a:solidFill>
                  <a:srgbClr val="800080"/>
                </a:solidFill>
                <a:latin typeface="Open Sans"/>
              </a:rPr>
              <a:t>Element</a:t>
            </a:r>
            <a:r>
              <a:rPr lang="en-US" dirty="0">
                <a:solidFill>
                  <a:srgbClr val="888888"/>
                </a:solidFill>
                <a:latin typeface="Open Sans"/>
              </a:rPr>
              <a:t>[</a:t>
            </a:r>
            <a:r>
              <a:rPr lang="en-US" dirty="0">
                <a:solidFill>
                  <a:srgbClr val="FFCC00"/>
                </a:solidFill>
                <a:latin typeface="Open Sans"/>
              </a:rPr>
              <a:t>Attribute</a:t>
            </a:r>
            <a:r>
              <a:rPr lang="en-US" dirty="0">
                <a:solidFill>
                  <a:srgbClr val="FF0000"/>
                </a:solidFill>
                <a:latin typeface="Open Sans"/>
              </a:rPr>
              <a:t>^=</a:t>
            </a:r>
            <a:r>
              <a:rPr lang="en-US" dirty="0">
                <a:solidFill>
                  <a:srgbClr val="888888"/>
                </a:solidFill>
                <a:latin typeface="Open Sans"/>
              </a:rPr>
              <a:t>’</a:t>
            </a:r>
            <a:r>
              <a:rPr lang="en-US" dirty="0">
                <a:solidFill>
                  <a:srgbClr val="0000FF"/>
                </a:solidFill>
                <a:latin typeface="Open Sans"/>
              </a:rPr>
              <a:t>prefix-of-the-value</a:t>
            </a:r>
            <a:r>
              <a:rPr lang="en-US" dirty="0">
                <a:solidFill>
                  <a:srgbClr val="888888"/>
                </a:solidFill>
                <a:latin typeface="Open Sans"/>
              </a:rPr>
              <a:t>’] or [</a:t>
            </a:r>
            <a:r>
              <a:rPr lang="en-US" dirty="0">
                <a:solidFill>
                  <a:srgbClr val="FFCC00"/>
                </a:solidFill>
                <a:latin typeface="Open Sans"/>
              </a:rPr>
              <a:t>Attribute</a:t>
            </a:r>
            <a:r>
              <a:rPr lang="en-US" dirty="0">
                <a:solidFill>
                  <a:srgbClr val="FF0000"/>
                </a:solidFill>
                <a:latin typeface="Open Sans"/>
              </a:rPr>
              <a:t>^=</a:t>
            </a:r>
            <a:r>
              <a:rPr lang="en-US" dirty="0">
                <a:solidFill>
                  <a:srgbClr val="888888"/>
                </a:solidFill>
                <a:latin typeface="Open Sans"/>
              </a:rPr>
              <a:t>’</a:t>
            </a:r>
            <a:r>
              <a:rPr lang="en-US" dirty="0">
                <a:solidFill>
                  <a:srgbClr val="0000FF"/>
                </a:solidFill>
                <a:latin typeface="Open Sans"/>
              </a:rPr>
              <a:t>prefix-of-the-value</a:t>
            </a:r>
            <a:r>
              <a:rPr lang="en-US" dirty="0">
                <a:solidFill>
                  <a:srgbClr val="888888"/>
                </a:solidFill>
                <a:latin typeface="Open Sans"/>
              </a:rPr>
              <a:t>’]</a:t>
            </a:r>
            <a:endParaRPr lang="en-US" dirty="0"/>
          </a:p>
          <a:p>
            <a:r>
              <a:rPr lang="en-US" dirty="0">
                <a:solidFill>
                  <a:srgbClr val="800080"/>
                </a:solidFill>
                <a:latin typeface="Open Sans"/>
              </a:rPr>
              <a:t>Element</a:t>
            </a:r>
            <a:r>
              <a:rPr lang="en-US" dirty="0">
                <a:solidFill>
                  <a:srgbClr val="888888"/>
                </a:solidFill>
                <a:latin typeface="Open Sans"/>
              </a:rPr>
              <a:t>[</a:t>
            </a:r>
            <a:r>
              <a:rPr lang="en-US" dirty="0">
                <a:solidFill>
                  <a:srgbClr val="FFCC00"/>
                </a:solidFill>
                <a:latin typeface="Open Sans"/>
              </a:rPr>
              <a:t>Attribute</a:t>
            </a:r>
            <a:r>
              <a:rPr lang="en-US" dirty="0">
                <a:solidFill>
                  <a:srgbClr val="888888"/>
                </a:solidFill>
                <a:latin typeface="Open Sans"/>
              </a:rPr>
              <a:t>*=’</a:t>
            </a:r>
            <a:r>
              <a:rPr lang="en-US" dirty="0">
                <a:solidFill>
                  <a:srgbClr val="0000FF"/>
                </a:solidFill>
                <a:latin typeface="Open Sans"/>
              </a:rPr>
              <a:t>any-part-of-the-value</a:t>
            </a:r>
            <a:r>
              <a:rPr lang="en-US" dirty="0">
                <a:solidFill>
                  <a:srgbClr val="888888"/>
                </a:solidFill>
                <a:latin typeface="Open Sans"/>
              </a:rPr>
              <a:t>’]</a:t>
            </a:r>
          </a:p>
          <a:p>
            <a:r>
              <a:rPr lang="en-US" dirty="0">
                <a:solidFill>
                  <a:srgbClr val="800080"/>
                </a:solidFill>
                <a:latin typeface="Open Sans"/>
              </a:rPr>
              <a:t>Element</a:t>
            </a:r>
            <a:r>
              <a:rPr lang="en-US" dirty="0">
                <a:solidFill>
                  <a:srgbClr val="888888"/>
                </a:solidFill>
                <a:latin typeface="Open Sans"/>
              </a:rPr>
              <a:t>[</a:t>
            </a:r>
            <a:r>
              <a:rPr lang="en-US" dirty="0">
                <a:solidFill>
                  <a:srgbClr val="FFCC00"/>
                </a:solidFill>
                <a:latin typeface="Open Sans"/>
              </a:rPr>
              <a:t>Attribute</a:t>
            </a:r>
            <a:r>
              <a:rPr lang="en-US" dirty="0">
                <a:solidFill>
                  <a:srgbClr val="888888"/>
                </a:solidFill>
                <a:latin typeface="Open Sans"/>
              </a:rPr>
              <a:t>$=’</a:t>
            </a:r>
            <a:r>
              <a:rPr lang="en-US" dirty="0">
                <a:solidFill>
                  <a:srgbClr val="0000FF"/>
                </a:solidFill>
                <a:latin typeface="Open Sans"/>
              </a:rPr>
              <a:t>suffix-of-the-value</a:t>
            </a:r>
            <a:r>
              <a:rPr lang="en-US" dirty="0">
                <a:solidFill>
                  <a:srgbClr val="888888"/>
                </a:solidFill>
                <a:latin typeface="Open Sans"/>
              </a:rPr>
              <a:t>’] or [</a:t>
            </a:r>
            <a:r>
              <a:rPr lang="en-US" dirty="0">
                <a:solidFill>
                  <a:srgbClr val="FFCC00"/>
                </a:solidFill>
                <a:latin typeface="Open Sans"/>
              </a:rPr>
              <a:t>Attribute</a:t>
            </a:r>
            <a:r>
              <a:rPr lang="en-US" dirty="0">
                <a:solidFill>
                  <a:srgbClr val="888888"/>
                </a:solidFill>
                <a:latin typeface="Open Sans"/>
              </a:rPr>
              <a:t>$=’suffix-of-the-value’]</a:t>
            </a:r>
            <a:endParaRPr lang="es-AR" dirty="0"/>
          </a:p>
          <a:p>
            <a:endParaRPr lang="es-AR" dirty="0"/>
          </a:p>
          <a:p>
            <a:endParaRPr lang="es-AR" dirty="0"/>
          </a:p>
          <a:p>
            <a:br>
              <a:rPr lang="es-AR" dirty="0"/>
            </a:br>
            <a:r>
              <a:rPr lang="en-US" b="1" dirty="0">
                <a:solidFill>
                  <a:schemeClr val="accent5"/>
                </a:solidFill>
                <a:latin typeface="Open Sans"/>
              </a:rPr>
              <a:t>Examples :</a:t>
            </a:r>
          </a:p>
          <a:p>
            <a:pPr>
              <a:buFont typeface="Arial" panose="020B0604020202020204" pitchFamily="34" charset="0"/>
              <a:buChar char="•"/>
            </a:pPr>
            <a:r>
              <a:rPr lang="en-US" dirty="0">
                <a:solidFill>
                  <a:srgbClr val="800080"/>
                </a:solidFill>
                <a:latin typeface="Open Sans"/>
              </a:rPr>
              <a:t>input</a:t>
            </a:r>
            <a:r>
              <a:rPr lang="en-US" dirty="0">
                <a:solidFill>
                  <a:srgbClr val="888888"/>
                </a:solidFill>
                <a:latin typeface="Open Sans"/>
              </a:rPr>
              <a:t>[</a:t>
            </a:r>
            <a:r>
              <a:rPr lang="en-US" dirty="0">
                <a:solidFill>
                  <a:srgbClr val="FFCC00"/>
                </a:solidFill>
                <a:latin typeface="Open Sans"/>
              </a:rPr>
              <a:t>name</a:t>
            </a:r>
            <a:r>
              <a:rPr lang="en-US" dirty="0">
                <a:solidFill>
                  <a:srgbClr val="FF0000"/>
                </a:solidFill>
                <a:latin typeface="Open Sans"/>
              </a:rPr>
              <a:t>^=</a:t>
            </a:r>
            <a:r>
              <a:rPr lang="en-US" dirty="0">
                <a:solidFill>
                  <a:srgbClr val="888888"/>
                </a:solidFill>
                <a:latin typeface="Open Sans"/>
              </a:rPr>
              <a:t>’</a:t>
            </a:r>
            <a:r>
              <a:rPr lang="en-US" dirty="0" err="1">
                <a:solidFill>
                  <a:srgbClr val="0000FF"/>
                </a:solidFill>
                <a:latin typeface="Open Sans"/>
              </a:rPr>
              <a:t>txtUser</a:t>
            </a:r>
            <a:r>
              <a:rPr lang="en-US" dirty="0">
                <a:solidFill>
                  <a:srgbClr val="888888"/>
                </a:solidFill>
                <a:latin typeface="Open Sans"/>
              </a:rPr>
              <a:t>’] or [</a:t>
            </a:r>
            <a:r>
              <a:rPr lang="en-US" dirty="0">
                <a:solidFill>
                  <a:srgbClr val="FFCC00"/>
                </a:solidFill>
                <a:latin typeface="Open Sans"/>
              </a:rPr>
              <a:t>name</a:t>
            </a:r>
            <a:r>
              <a:rPr lang="en-US" dirty="0">
                <a:solidFill>
                  <a:srgbClr val="FF0000"/>
                </a:solidFill>
                <a:latin typeface="Open Sans"/>
              </a:rPr>
              <a:t>^=</a:t>
            </a:r>
            <a:r>
              <a:rPr lang="en-US" dirty="0">
                <a:solidFill>
                  <a:srgbClr val="888888"/>
                </a:solidFill>
                <a:latin typeface="Open Sans"/>
              </a:rPr>
              <a:t>’</a:t>
            </a:r>
            <a:r>
              <a:rPr lang="en-US" dirty="0" err="1">
                <a:solidFill>
                  <a:srgbClr val="0000FF"/>
                </a:solidFill>
                <a:latin typeface="Open Sans"/>
              </a:rPr>
              <a:t>txtUser</a:t>
            </a:r>
            <a:r>
              <a:rPr lang="en-US" dirty="0">
                <a:solidFill>
                  <a:srgbClr val="888888"/>
                </a:solidFill>
                <a:latin typeface="Open Sans"/>
              </a:rPr>
              <a:t>’]</a:t>
            </a:r>
          </a:p>
          <a:p>
            <a:pPr>
              <a:buFont typeface="Arial" panose="020B0604020202020204" pitchFamily="34" charset="0"/>
              <a:buChar char="•"/>
            </a:pPr>
            <a:r>
              <a:rPr lang="en-US" dirty="0">
                <a:solidFill>
                  <a:srgbClr val="800080"/>
                </a:solidFill>
                <a:latin typeface="Open Sans"/>
              </a:rPr>
              <a:t>input</a:t>
            </a:r>
            <a:r>
              <a:rPr lang="en-US" dirty="0">
                <a:solidFill>
                  <a:srgbClr val="888888"/>
                </a:solidFill>
                <a:latin typeface="Open Sans"/>
              </a:rPr>
              <a:t>[</a:t>
            </a:r>
            <a:r>
              <a:rPr lang="en-US" dirty="0">
                <a:solidFill>
                  <a:srgbClr val="FFCC00"/>
                </a:solidFill>
                <a:latin typeface="Open Sans"/>
              </a:rPr>
              <a:t>name</a:t>
            </a:r>
            <a:r>
              <a:rPr lang="en-US" dirty="0">
                <a:solidFill>
                  <a:srgbClr val="888888"/>
                </a:solidFill>
                <a:latin typeface="Open Sans"/>
              </a:rPr>
              <a:t>*=’</a:t>
            </a:r>
            <a:r>
              <a:rPr lang="en-US" dirty="0">
                <a:solidFill>
                  <a:srgbClr val="0000FF"/>
                </a:solidFill>
                <a:latin typeface="Open Sans"/>
              </a:rPr>
              <a:t>User</a:t>
            </a:r>
            <a:r>
              <a:rPr lang="en-US" dirty="0">
                <a:solidFill>
                  <a:srgbClr val="888888"/>
                </a:solidFill>
                <a:latin typeface="Open Sans"/>
              </a:rPr>
              <a:t>’]</a:t>
            </a:r>
          </a:p>
          <a:p>
            <a:pPr>
              <a:buFont typeface="Arial" panose="020B0604020202020204" pitchFamily="34" charset="0"/>
              <a:buChar char="•"/>
            </a:pPr>
            <a:r>
              <a:rPr lang="en-US" dirty="0">
                <a:solidFill>
                  <a:srgbClr val="800080"/>
                </a:solidFill>
                <a:latin typeface="Open Sans"/>
              </a:rPr>
              <a:t>input</a:t>
            </a:r>
            <a:r>
              <a:rPr lang="en-US" dirty="0">
                <a:solidFill>
                  <a:srgbClr val="888888"/>
                </a:solidFill>
                <a:latin typeface="Open Sans"/>
              </a:rPr>
              <a:t>[</a:t>
            </a:r>
            <a:r>
              <a:rPr lang="en-US" dirty="0">
                <a:solidFill>
                  <a:srgbClr val="FFCC00"/>
                </a:solidFill>
                <a:latin typeface="Open Sans"/>
              </a:rPr>
              <a:t>name</a:t>
            </a:r>
            <a:r>
              <a:rPr lang="en-US" dirty="0">
                <a:solidFill>
                  <a:srgbClr val="888888"/>
                </a:solidFill>
                <a:latin typeface="Open Sans"/>
              </a:rPr>
              <a:t>$=’</a:t>
            </a:r>
            <a:r>
              <a:rPr lang="en-US" dirty="0">
                <a:solidFill>
                  <a:srgbClr val="0000FF"/>
                </a:solidFill>
                <a:latin typeface="Open Sans"/>
              </a:rPr>
              <a:t>name</a:t>
            </a:r>
            <a:r>
              <a:rPr lang="en-US" dirty="0">
                <a:solidFill>
                  <a:srgbClr val="888888"/>
                </a:solidFill>
                <a:latin typeface="Open Sans"/>
              </a:rPr>
              <a:t>’] or </a:t>
            </a:r>
            <a:r>
              <a:rPr lang="en-US" dirty="0">
                <a:solidFill>
                  <a:srgbClr val="0000FF"/>
                </a:solidFill>
                <a:latin typeface="Open Sans"/>
              </a:rPr>
              <a:t>[</a:t>
            </a:r>
            <a:r>
              <a:rPr lang="en-US" dirty="0">
                <a:solidFill>
                  <a:srgbClr val="FFCC00"/>
                </a:solidFill>
                <a:latin typeface="Open Sans"/>
              </a:rPr>
              <a:t>name</a:t>
            </a:r>
            <a:r>
              <a:rPr lang="en-US" dirty="0">
                <a:solidFill>
                  <a:srgbClr val="0000FF"/>
                </a:solidFill>
                <a:latin typeface="Open Sans"/>
              </a:rPr>
              <a:t>$=’name’]</a:t>
            </a:r>
            <a:endParaRPr lang="en-US" dirty="0">
              <a:solidFill>
                <a:srgbClr val="888888"/>
              </a:solidFill>
              <a:latin typeface="Open Sans"/>
            </a:endParaRPr>
          </a:p>
        </p:txBody>
      </p:sp>
      <p:pic>
        <p:nvPicPr>
          <p:cNvPr id="3074" name="Picture 2" descr="http://pragmatictestlabs.com/wp-content/uploads/2018/05/17.png"/>
          <p:cNvPicPr>
            <a:picLocks noChangeAspect="1" noChangeArrowheads="1"/>
          </p:cNvPicPr>
          <p:nvPr/>
        </p:nvPicPr>
        <p:blipFill rotWithShape="1">
          <a:blip r:embed="rId2">
            <a:extLst>
              <a:ext uri="{28A0092B-C50C-407E-A947-70E740481C1C}">
                <a14:useLocalDpi xmlns:a14="http://schemas.microsoft.com/office/drawing/2010/main" val="0"/>
              </a:ext>
            </a:extLst>
          </a:blip>
          <a:srcRect l="327" t="3131" r="380" b="1979"/>
          <a:stretch/>
        </p:blipFill>
        <p:spPr bwMode="auto">
          <a:xfrm>
            <a:off x="4171647" y="3896652"/>
            <a:ext cx="6030686" cy="985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575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B2AE5-1389-4162-88BA-E11A7A342919}"/>
              </a:ext>
            </a:extLst>
          </p:cNvPr>
          <p:cNvSpPr>
            <a:spLocks noGrp="1"/>
          </p:cNvSpPr>
          <p:nvPr>
            <p:ph type="title"/>
          </p:nvPr>
        </p:nvSpPr>
        <p:spPr/>
        <p:txBody>
          <a:bodyPr/>
          <a:lstStyle/>
          <a:p>
            <a:r>
              <a:rPr lang="en-US" dirty="0"/>
              <a:t>Locating family elements</a:t>
            </a:r>
          </a:p>
        </p:txBody>
      </p:sp>
      <p:sp>
        <p:nvSpPr>
          <p:cNvPr id="3" name="Content Placeholder 2">
            <a:extLst>
              <a:ext uri="{FF2B5EF4-FFF2-40B4-BE49-F238E27FC236}">
                <a16:creationId xmlns:a16="http://schemas.microsoft.com/office/drawing/2014/main" id="{CC7EC1D4-BEE5-4917-A1B8-2DECF67918BB}"/>
              </a:ext>
            </a:extLst>
          </p:cNvPr>
          <p:cNvSpPr>
            <a:spLocks noGrp="1"/>
          </p:cNvSpPr>
          <p:nvPr>
            <p:ph idx="13"/>
          </p:nvPr>
        </p:nvSpPr>
        <p:spPr>
          <a:xfrm>
            <a:off x="787781" y="1945330"/>
            <a:ext cx="10616438" cy="1682512"/>
          </a:xfrm>
        </p:spPr>
        <p:txBody>
          <a:bodyPr/>
          <a:lstStyle/>
          <a:p>
            <a:r>
              <a:rPr lang="en-US" sz="1400" dirty="0"/>
              <a:t>Sometimes there will be more than one element for a given CSS. In cases like this we have multiple options like the ones below</a:t>
            </a:r>
          </a:p>
          <a:p>
            <a:r>
              <a:rPr lang="en-US" sz="1400" dirty="0"/>
              <a:t>Syntax:</a:t>
            </a:r>
          </a:p>
          <a:p>
            <a:r>
              <a:rPr lang="en-US" sz="1400" dirty="0">
                <a:solidFill>
                  <a:srgbClr val="008000"/>
                </a:solidFill>
                <a:latin typeface="Open Sans"/>
              </a:rPr>
              <a:t>CSS-of-Parent-Element&gt;</a:t>
            </a:r>
            <a:r>
              <a:rPr lang="en-US" sz="1400" dirty="0" err="1">
                <a:solidFill>
                  <a:srgbClr val="800080"/>
                </a:solidFill>
                <a:latin typeface="Open Sans"/>
              </a:rPr>
              <a:t>Element</a:t>
            </a:r>
            <a:r>
              <a:rPr lang="en-US" sz="1400" dirty="0" err="1">
                <a:solidFill>
                  <a:srgbClr val="888888"/>
                </a:solidFill>
                <a:latin typeface="Open Sans"/>
              </a:rPr>
              <a:t>:</a:t>
            </a:r>
            <a:r>
              <a:rPr lang="en-US" sz="1400" dirty="0" err="1">
                <a:solidFill>
                  <a:srgbClr val="FF0000"/>
                </a:solidFill>
                <a:latin typeface="Open Sans"/>
              </a:rPr>
              <a:t>nth-of-type</a:t>
            </a:r>
            <a:r>
              <a:rPr lang="en-US" sz="1400" dirty="0">
                <a:solidFill>
                  <a:srgbClr val="FF0000"/>
                </a:solidFill>
                <a:latin typeface="Open Sans"/>
              </a:rPr>
              <a:t>(N)</a:t>
            </a:r>
          </a:p>
          <a:p>
            <a:r>
              <a:rPr lang="en-US" sz="1400" dirty="0">
                <a:solidFill>
                  <a:srgbClr val="008000"/>
                </a:solidFill>
                <a:latin typeface="Open Sans"/>
              </a:rPr>
              <a:t>CSS-of-Parent-Element&gt;</a:t>
            </a:r>
            <a:r>
              <a:rPr lang="en-US" sz="1400" dirty="0" err="1">
                <a:solidFill>
                  <a:srgbClr val="800080"/>
                </a:solidFill>
                <a:latin typeface="Open Sans"/>
              </a:rPr>
              <a:t>Element</a:t>
            </a:r>
            <a:r>
              <a:rPr lang="en-US" sz="1400" dirty="0" err="1">
                <a:solidFill>
                  <a:srgbClr val="888888"/>
                </a:solidFill>
                <a:latin typeface="Open Sans"/>
              </a:rPr>
              <a:t>:</a:t>
            </a:r>
            <a:r>
              <a:rPr lang="en-US" sz="1400" dirty="0" err="1">
                <a:solidFill>
                  <a:srgbClr val="FF0000"/>
                </a:solidFill>
                <a:latin typeface="Open Sans"/>
              </a:rPr>
              <a:t>first-child</a:t>
            </a:r>
            <a:endParaRPr lang="en-US" sz="1400" dirty="0">
              <a:solidFill>
                <a:srgbClr val="FF0000"/>
              </a:solidFill>
              <a:latin typeface="Open Sans"/>
            </a:endParaRPr>
          </a:p>
          <a:p>
            <a:r>
              <a:rPr lang="en-US" sz="1400" dirty="0">
                <a:solidFill>
                  <a:srgbClr val="008000"/>
                </a:solidFill>
                <a:latin typeface="Open Sans"/>
              </a:rPr>
              <a:t>CSS-of-Parent-Element&gt;</a:t>
            </a:r>
            <a:r>
              <a:rPr lang="en-US" sz="1400" dirty="0" err="1">
                <a:solidFill>
                  <a:srgbClr val="800080"/>
                </a:solidFill>
                <a:latin typeface="Open Sans"/>
              </a:rPr>
              <a:t>Element</a:t>
            </a:r>
            <a:r>
              <a:rPr lang="en-US" sz="1400" dirty="0" err="1">
                <a:solidFill>
                  <a:srgbClr val="888888"/>
                </a:solidFill>
                <a:latin typeface="Open Sans"/>
              </a:rPr>
              <a:t>:</a:t>
            </a:r>
            <a:r>
              <a:rPr lang="en-US" sz="1400" dirty="0" err="1">
                <a:solidFill>
                  <a:srgbClr val="FF0000"/>
                </a:solidFill>
                <a:latin typeface="Open Sans"/>
              </a:rPr>
              <a:t>last-child</a:t>
            </a:r>
            <a:r>
              <a:rPr lang="en-US" sz="1400" dirty="0">
                <a:solidFill>
                  <a:srgbClr val="FF0000"/>
                </a:solidFill>
                <a:latin typeface="Open Sans"/>
              </a:rPr>
              <a:t> </a:t>
            </a:r>
            <a:endParaRPr lang="en-US" sz="1400" dirty="0"/>
          </a:p>
        </p:txBody>
      </p:sp>
      <p:sp>
        <p:nvSpPr>
          <p:cNvPr id="4" name="Content Placeholder 3">
            <a:extLst>
              <a:ext uri="{FF2B5EF4-FFF2-40B4-BE49-F238E27FC236}">
                <a16:creationId xmlns:a16="http://schemas.microsoft.com/office/drawing/2014/main" id="{58D871C4-EA40-4889-ADC9-70526DAC8825}"/>
              </a:ext>
            </a:extLst>
          </p:cNvPr>
          <p:cNvSpPr>
            <a:spLocks noGrp="1"/>
          </p:cNvSpPr>
          <p:nvPr>
            <p:ph idx="19"/>
          </p:nvPr>
        </p:nvSpPr>
        <p:spPr>
          <a:xfrm>
            <a:off x="788163" y="1479127"/>
            <a:ext cx="5007236" cy="313932"/>
          </a:xfrm>
        </p:spPr>
        <p:txBody>
          <a:bodyPr/>
          <a:lstStyle/>
          <a:p>
            <a:r>
              <a:rPr lang="en-US" sz="1600" b="0" dirty="0">
                <a:latin typeface="+mn-lt"/>
              </a:rPr>
              <a:t>Child Elements</a:t>
            </a:r>
          </a:p>
        </p:txBody>
      </p:sp>
      <p:sp>
        <p:nvSpPr>
          <p:cNvPr id="9" name="Rectangle 8">
            <a:extLst>
              <a:ext uri="{FF2B5EF4-FFF2-40B4-BE49-F238E27FC236}">
                <a16:creationId xmlns:a16="http://schemas.microsoft.com/office/drawing/2014/main" id="{B359FBDC-7248-4BBC-B664-035A0254194A}"/>
              </a:ext>
            </a:extLst>
          </p:cNvPr>
          <p:cNvSpPr/>
          <p:nvPr/>
        </p:nvSpPr>
        <p:spPr>
          <a:xfrm>
            <a:off x="788162" y="4602728"/>
            <a:ext cx="10716483" cy="954107"/>
          </a:xfrm>
          <a:prstGeom prst="rect">
            <a:avLst/>
          </a:prstGeom>
        </p:spPr>
        <p:txBody>
          <a:bodyPr wrap="square">
            <a:spAutoFit/>
          </a:bodyPr>
          <a:lstStyle/>
          <a:p>
            <a:r>
              <a:rPr lang="en-US" sz="1400" dirty="0">
                <a:latin typeface="Arial" panose="020B0604020202020204" pitchFamily="34" charset="0"/>
                <a:ea typeface="Arial" panose="020B0604020202020204" pitchFamily="34" charset="0"/>
                <a:cs typeface="Arial" panose="020B0604020202020204" pitchFamily="34" charset="0"/>
              </a:rPr>
              <a:t>Examples:</a:t>
            </a:r>
          </a:p>
          <a:p>
            <a:pPr>
              <a:buFont typeface="Arial" panose="020B0604020202020204" pitchFamily="34" charset="0"/>
              <a:buChar char="•"/>
            </a:pPr>
            <a:r>
              <a:rPr lang="en-US" sz="1400" dirty="0">
                <a:solidFill>
                  <a:srgbClr val="008000"/>
                </a:solidFill>
                <a:latin typeface="Open Sans"/>
              </a:rPr>
              <a:t>form&gt;</a:t>
            </a:r>
            <a:r>
              <a:rPr lang="en-US" sz="1400" dirty="0">
                <a:solidFill>
                  <a:srgbClr val="800080"/>
                </a:solidFill>
                <a:latin typeface="Open Sans"/>
              </a:rPr>
              <a:t>div&gt;</a:t>
            </a:r>
            <a:r>
              <a:rPr lang="en-US" sz="1400" dirty="0" err="1">
                <a:solidFill>
                  <a:srgbClr val="800080"/>
                </a:solidFill>
                <a:latin typeface="Open Sans"/>
              </a:rPr>
              <a:t>input</a:t>
            </a:r>
            <a:r>
              <a:rPr lang="en-US" sz="1400" dirty="0" err="1">
                <a:solidFill>
                  <a:srgbClr val="888888"/>
                </a:solidFill>
                <a:latin typeface="Open Sans"/>
              </a:rPr>
              <a:t>:</a:t>
            </a:r>
            <a:r>
              <a:rPr lang="en-US" sz="1400" dirty="0" err="1">
                <a:solidFill>
                  <a:srgbClr val="FF0000"/>
                </a:solidFill>
                <a:latin typeface="Open Sans"/>
              </a:rPr>
              <a:t>nth-of-type</a:t>
            </a:r>
            <a:r>
              <a:rPr lang="en-US" sz="1400" dirty="0">
                <a:solidFill>
                  <a:srgbClr val="FF0000"/>
                </a:solidFill>
                <a:latin typeface="Open Sans"/>
              </a:rPr>
              <a:t>(1)</a:t>
            </a:r>
            <a:r>
              <a:rPr lang="en-US" sz="1400" dirty="0">
                <a:solidFill>
                  <a:srgbClr val="888888"/>
                </a:solidFill>
                <a:latin typeface="Open Sans"/>
              </a:rPr>
              <a:t> </a:t>
            </a:r>
            <a:r>
              <a:rPr lang="en-US" sz="1400" dirty="0">
                <a:latin typeface="Arial" panose="020B0604020202020204" pitchFamily="34" charset="0"/>
                <a:ea typeface="Arial" panose="020B0604020202020204" pitchFamily="34" charset="0"/>
                <a:cs typeface="Arial" panose="020B0604020202020204" pitchFamily="34" charset="0"/>
              </a:rPr>
              <a:t>The number one could be either of the three elements, in this case selects the first candidate</a:t>
            </a:r>
          </a:p>
          <a:p>
            <a:pPr>
              <a:buFont typeface="Arial" panose="020B0604020202020204" pitchFamily="34" charset="0"/>
              <a:buChar char="•"/>
            </a:pPr>
            <a:r>
              <a:rPr lang="en-US" sz="1400" dirty="0">
                <a:solidFill>
                  <a:srgbClr val="008000"/>
                </a:solidFill>
                <a:latin typeface="Open Sans"/>
              </a:rPr>
              <a:t>form&gt;</a:t>
            </a:r>
            <a:r>
              <a:rPr lang="en-US" sz="1400" dirty="0">
                <a:solidFill>
                  <a:srgbClr val="800080"/>
                </a:solidFill>
                <a:latin typeface="Open Sans"/>
              </a:rPr>
              <a:t>div&gt;input </a:t>
            </a:r>
            <a:r>
              <a:rPr lang="en-US" sz="1400" dirty="0">
                <a:solidFill>
                  <a:srgbClr val="FF0000"/>
                </a:solidFill>
                <a:latin typeface="Open Sans"/>
              </a:rPr>
              <a:t>first-child</a:t>
            </a:r>
            <a:endParaRPr lang="en-US" sz="1400" dirty="0">
              <a:solidFill>
                <a:srgbClr val="888888"/>
              </a:solidFill>
              <a:latin typeface="Open Sans"/>
            </a:endParaRPr>
          </a:p>
          <a:p>
            <a:pPr>
              <a:buFont typeface="Arial" panose="020B0604020202020204" pitchFamily="34" charset="0"/>
              <a:buChar char="•"/>
            </a:pPr>
            <a:r>
              <a:rPr lang="en-US" sz="1400" dirty="0">
                <a:solidFill>
                  <a:srgbClr val="008000"/>
                </a:solidFill>
                <a:latin typeface="Open Sans"/>
              </a:rPr>
              <a:t>form&gt;</a:t>
            </a:r>
            <a:r>
              <a:rPr lang="en-US" sz="1400" dirty="0">
                <a:solidFill>
                  <a:srgbClr val="800080"/>
                </a:solidFill>
                <a:latin typeface="Open Sans"/>
              </a:rPr>
              <a:t>div&gt;</a:t>
            </a:r>
            <a:r>
              <a:rPr lang="en-US" sz="1400" dirty="0" err="1">
                <a:solidFill>
                  <a:srgbClr val="800080"/>
                </a:solidFill>
                <a:latin typeface="Open Sans"/>
              </a:rPr>
              <a:t>input</a:t>
            </a:r>
            <a:r>
              <a:rPr lang="en-US" sz="1400" dirty="0" err="1">
                <a:solidFill>
                  <a:srgbClr val="888888"/>
                </a:solidFill>
                <a:latin typeface="Open Sans"/>
              </a:rPr>
              <a:t>:</a:t>
            </a:r>
            <a:r>
              <a:rPr lang="en-US" sz="1400" dirty="0" err="1">
                <a:solidFill>
                  <a:srgbClr val="FF0000"/>
                </a:solidFill>
                <a:latin typeface="Open Sans"/>
              </a:rPr>
              <a:t>last-child</a:t>
            </a:r>
            <a:endParaRPr lang="en-US" sz="1400" dirty="0">
              <a:solidFill>
                <a:srgbClr val="888888"/>
              </a:solidFill>
              <a:latin typeface="Open Sans"/>
            </a:endParaRPr>
          </a:p>
        </p:txBody>
      </p:sp>
      <p:pic>
        <p:nvPicPr>
          <p:cNvPr id="5122" name="Picture 2" descr="http://pragmatictestlabs.com/wp-content/uploads/2018/05/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6593" y="2322226"/>
            <a:ext cx="5217648" cy="2111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792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B2AE5-1389-4162-88BA-E11A7A342919}"/>
              </a:ext>
            </a:extLst>
          </p:cNvPr>
          <p:cNvSpPr>
            <a:spLocks noGrp="1"/>
          </p:cNvSpPr>
          <p:nvPr>
            <p:ph type="title"/>
          </p:nvPr>
        </p:nvSpPr>
        <p:spPr/>
        <p:txBody>
          <a:bodyPr/>
          <a:lstStyle/>
          <a:p>
            <a:r>
              <a:rPr lang="en-US" dirty="0"/>
              <a:t>Locating family elements</a:t>
            </a:r>
          </a:p>
        </p:txBody>
      </p:sp>
      <p:sp>
        <p:nvSpPr>
          <p:cNvPr id="3" name="Content Placeholder 2">
            <a:extLst>
              <a:ext uri="{FF2B5EF4-FFF2-40B4-BE49-F238E27FC236}">
                <a16:creationId xmlns:a16="http://schemas.microsoft.com/office/drawing/2014/main" id="{CC7EC1D4-BEE5-4917-A1B8-2DECF67918BB}"/>
              </a:ext>
            </a:extLst>
          </p:cNvPr>
          <p:cNvSpPr>
            <a:spLocks noGrp="1"/>
          </p:cNvSpPr>
          <p:nvPr>
            <p:ph idx="13"/>
          </p:nvPr>
        </p:nvSpPr>
        <p:spPr>
          <a:xfrm>
            <a:off x="788162" y="1793059"/>
            <a:ext cx="10574105" cy="1897955"/>
          </a:xfrm>
        </p:spPr>
        <p:txBody>
          <a:bodyPr/>
          <a:lstStyle/>
          <a:p>
            <a:r>
              <a:rPr lang="en-US" sz="1400" dirty="0"/>
              <a:t>When trying to find a descendant element is almost the same as a direct child. The difference is that we mention the ancestor and then proceed to replace the “&gt;” for a white space. So the same rules apply for them.</a:t>
            </a:r>
          </a:p>
          <a:p>
            <a:r>
              <a:rPr lang="en-US" sz="1400" dirty="0"/>
              <a:t>Syntax:</a:t>
            </a:r>
          </a:p>
          <a:p>
            <a:r>
              <a:rPr lang="en-US" sz="1400" dirty="0">
                <a:solidFill>
                  <a:srgbClr val="008000"/>
                </a:solidFill>
                <a:latin typeface="Open Sans"/>
              </a:rPr>
              <a:t>CSS-of-Parent-Element</a:t>
            </a:r>
            <a:r>
              <a:rPr lang="en-US" sz="1400" dirty="0">
                <a:solidFill>
                  <a:srgbClr val="888888"/>
                </a:solidFill>
                <a:latin typeface="Open Sans"/>
              </a:rPr>
              <a:t>&lt;space&gt;</a:t>
            </a:r>
            <a:r>
              <a:rPr lang="en-US" sz="1400" dirty="0" err="1">
                <a:solidFill>
                  <a:srgbClr val="800080"/>
                </a:solidFill>
                <a:latin typeface="Open Sans"/>
              </a:rPr>
              <a:t>Element</a:t>
            </a:r>
            <a:r>
              <a:rPr lang="en-US" sz="1400" dirty="0" err="1">
                <a:solidFill>
                  <a:srgbClr val="888888"/>
                </a:solidFill>
                <a:latin typeface="Open Sans"/>
              </a:rPr>
              <a:t>:</a:t>
            </a:r>
            <a:r>
              <a:rPr lang="en-US" sz="1400" dirty="0" err="1">
                <a:solidFill>
                  <a:srgbClr val="FF0000"/>
                </a:solidFill>
                <a:latin typeface="Open Sans"/>
              </a:rPr>
              <a:t>nth-of-type</a:t>
            </a:r>
            <a:r>
              <a:rPr lang="en-US" sz="1400" dirty="0">
                <a:solidFill>
                  <a:srgbClr val="FF0000"/>
                </a:solidFill>
                <a:latin typeface="Open Sans"/>
              </a:rPr>
              <a:t>(N)</a:t>
            </a:r>
          </a:p>
          <a:p>
            <a:r>
              <a:rPr lang="en-US" sz="1400" dirty="0">
                <a:solidFill>
                  <a:srgbClr val="008000"/>
                </a:solidFill>
                <a:latin typeface="Open Sans"/>
              </a:rPr>
              <a:t>CSS-of-Parent-Element</a:t>
            </a:r>
            <a:r>
              <a:rPr lang="en-US" sz="1400" dirty="0">
                <a:solidFill>
                  <a:srgbClr val="888888"/>
                </a:solidFill>
                <a:latin typeface="Open Sans"/>
              </a:rPr>
              <a:t>&lt;space&gt;</a:t>
            </a:r>
            <a:r>
              <a:rPr lang="en-US" sz="1400" dirty="0" err="1">
                <a:solidFill>
                  <a:srgbClr val="800080"/>
                </a:solidFill>
                <a:latin typeface="Open Sans"/>
              </a:rPr>
              <a:t>Element</a:t>
            </a:r>
            <a:r>
              <a:rPr lang="en-US" sz="1400" dirty="0" err="1">
                <a:solidFill>
                  <a:srgbClr val="888888"/>
                </a:solidFill>
                <a:latin typeface="Open Sans"/>
              </a:rPr>
              <a:t>:</a:t>
            </a:r>
            <a:r>
              <a:rPr lang="en-US" sz="1400" dirty="0" err="1">
                <a:solidFill>
                  <a:srgbClr val="FF0000"/>
                </a:solidFill>
                <a:latin typeface="Open Sans"/>
              </a:rPr>
              <a:t>first-child</a:t>
            </a:r>
            <a:endParaRPr lang="en-US" sz="1400" dirty="0">
              <a:solidFill>
                <a:srgbClr val="FF0000"/>
              </a:solidFill>
              <a:latin typeface="Open Sans"/>
            </a:endParaRPr>
          </a:p>
          <a:p>
            <a:r>
              <a:rPr lang="en-US" sz="1400" dirty="0">
                <a:solidFill>
                  <a:srgbClr val="008000"/>
                </a:solidFill>
                <a:latin typeface="Open Sans"/>
              </a:rPr>
              <a:t>CSS-of-Parent-Element</a:t>
            </a:r>
            <a:r>
              <a:rPr lang="en-US" sz="1400" dirty="0">
                <a:solidFill>
                  <a:srgbClr val="888888"/>
                </a:solidFill>
                <a:latin typeface="Open Sans"/>
              </a:rPr>
              <a:t>&lt;space&gt;</a:t>
            </a:r>
            <a:r>
              <a:rPr lang="en-US" sz="1400" dirty="0" err="1">
                <a:solidFill>
                  <a:srgbClr val="800080"/>
                </a:solidFill>
                <a:latin typeface="Open Sans"/>
              </a:rPr>
              <a:t>Element</a:t>
            </a:r>
            <a:r>
              <a:rPr lang="en-US" sz="1400" dirty="0" err="1">
                <a:solidFill>
                  <a:srgbClr val="888888"/>
                </a:solidFill>
                <a:latin typeface="Open Sans"/>
              </a:rPr>
              <a:t>:</a:t>
            </a:r>
            <a:r>
              <a:rPr lang="en-US" sz="1400" dirty="0" err="1">
                <a:solidFill>
                  <a:srgbClr val="FF0000"/>
                </a:solidFill>
                <a:latin typeface="Open Sans"/>
              </a:rPr>
              <a:t>last-child</a:t>
            </a:r>
            <a:r>
              <a:rPr lang="en-US" sz="1400" dirty="0">
                <a:solidFill>
                  <a:srgbClr val="FF0000"/>
                </a:solidFill>
                <a:latin typeface="Open Sans"/>
              </a:rPr>
              <a:t> </a:t>
            </a:r>
            <a:endParaRPr lang="en-US" sz="1400" dirty="0"/>
          </a:p>
        </p:txBody>
      </p:sp>
      <p:sp>
        <p:nvSpPr>
          <p:cNvPr id="4" name="Content Placeholder 3">
            <a:extLst>
              <a:ext uri="{FF2B5EF4-FFF2-40B4-BE49-F238E27FC236}">
                <a16:creationId xmlns:a16="http://schemas.microsoft.com/office/drawing/2014/main" id="{58D871C4-EA40-4889-ADC9-70526DAC8825}"/>
              </a:ext>
            </a:extLst>
          </p:cNvPr>
          <p:cNvSpPr>
            <a:spLocks noGrp="1"/>
          </p:cNvSpPr>
          <p:nvPr>
            <p:ph idx="19"/>
          </p:nvPr>
        </p:nvSpPr>
        <p:spPr>
          <a:xfrm>
            <a:off x="788163" y="1479127"/>
            <a:ext cx="5007236" cy="313932"/>
          </a:xfrm>
        </p:spPr>
        <p:txBody>
          <a:bodyPr/>
          <a:lstStyle/>
          <a:p>
            <a:r>
              <a:rPr lang="en-US" sz="1600" b="0" dirty="0">
                <a:latin typeface="Arial" panose="020B0604020202020204" pitchFamily="34" charset="0"/>
                <a:cs typeface="Arial" panose="020B0604020202020204" pitchFamily="34" charset="0"/>
              </a:rPr>
              <a:t>Descendant elements</a:t>
            </a:r>
          </a:p>
        </p:txBody>
      </p:sp>
      <p:sp>
        <p:nvSpPr>
          <p:cNvPr id="9" name="Rectangle 8">
            <a:extLst>
              <a:ext uri="{FF2B5EF4-FFF2-40B4-BE49-F238E27FC236}">
                <a16:creationId xmlns:a16="http://schemas.microsoft.com/office/drawing/2014/main" id="{B359FBDC-7248-4BBC-B664-035A0254194A}"/>
              </a:ext>
            </a:extLst>
          </p:cNvPr>
          <p:cNvSpPr/>
          <p:nvPr/>
        </p:nvSpPr>
        <p:spPr>
          <a:xfrm>
            <a:off x="788162" y="4621582"/>
            <a:ext cx="10716483" cy="95410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Examples:</a:t>
            </a:r>
          </a:p>
          <a:p>
            <a:pPr>
              <a:buFont typeface="Arial" panose="020B0604020202020204" pitchFamily="34" charset="0"/>
              <a:buChar char="•"/>
            </a:pPr>
            <a:r>
              <a:rPr lang="en-US" sz="1400" dirty="0">
                <a:solidFill>
                  <a:srgbClr val="008000"/>
                </a:solidFill>
                <a:latin typeface="Open Sans"/>
              </a:rPr>
              <a:t>form </a:t>
            </a:r>
            <a:r>
              <a:rPr lang="en-US" sz="1400" dirty="0" err="1">
                <a:solidFill>
                  <a:srgbClr val="800080"/>
                </a:solidFill>
                <a:latin typeface="Open Sans"/>
              </a:rPr>
              <a:t>input</a:t>
            </a:r>
            <a:r>
              <a:rPr lang="en-US" sz="1400" dirty="0" err="1">
                <a:solidFill>
                  <a:srgbClr val="888888"/>
                </a:solidFill>
                <a:latin typeface="Open Sans"/>
              </a:rPr>
              <a:t>:</a:t>
            </a:r>
            <a:r>
              <a:rPr lang="en-US" sz="1400" dirty="0" err="1">
                <a:solidFill>
                  <a:srgbClr val="FF0000"/>
                </a:solidFill>
                <a:latin typeface="Open Sans"/>
              </a:rPr>
              <a:t>nth-of-type</a:t>
            </a:r>
            <a:r>
              <a:rPr lang="en-US" sz="1400" dirty="0">
                <a:solidFill>
                  <a:srgbClr val="FF0000"/>
                </a:solidFill>
                <a:latin typeface="Open Sans"/>
              </a:rPr>
              <a:t>(1)</a:t>
            </a:r>
            <a:r>
              <a:rPr lang="en-US" sz="1400" dirty="0">
                <a:solidFill>
                  <a:srgbClr val="888888"/>
                </a:solidFill>
                <a:latin typeface="Open Sans"/>
              </a:rPr>
              <a:t> </a:t>
            </a:r>
            <a:r>
              <a:rPr lang="en-US" sz="1400" dirty="0">
                <a:latin typeface="Arial" panose="020B0604020202020204" pitchFamily="34" charset="0"/>
                <a:cs typeface="Arial" panose="020B0604020202020204" pitchFamily="34" charset="0"/>
              </a:rPr>
              <a:t>The number one could be either of the three elements, in this case selects the first candidate</a:t>
            </a:r>
          </a:p>
          <a:p>
            <a:pPr>
              <a:buFont typeface="Arial" panose="020B0604020202020204" pitchFamily="34" charset="0"/>
              <a:buChar char="•"/>
            </a:pPr>
            <a:r>
              <a:rPr lang="en-US" sz="1400" dirty="0">
                <a:solidFill>
                  <a:srgbClr val="008000"/>
                </a:solidFill>
                <a:latin typeface="Open Sans"/>
              </a:rPr>
              <a:t>form</a:t>
            </a:r>
            <a:r>
              <a:rPr lang="en-US" sz="1400" dirty="0">
                <a:solidFill>
                  <a:srgbClr val="800080"/>
                </a:solidFill>
                <a:latin typeface="Open Sans"/>
              </a:rPr>
              <a:t> input </a:t>
            </a:r>
            <a:r>
              <a:rPr lang="en-US" sz="1400" dirty="0">
                <a:solidFill>
                  <a:srgbClr val="FF0000"/>
                </a:solidFill>
                <a:latin typeface="Open Sans"/>
              </a:rPr>
              <a:t>first-child</a:t>
            </a:r>
            <a:endParaRPr lang="en-US" sz="1400" dirty="0">
              <a:solidFill>
                <a:srgbClr val="888888"/>
              </a:solidFill>
              <a:latin typeface="Open Sans"/>
            </a:endParaRPr>
          </a:p>
          <a:p>
            <a:pPr>
              <a:buFont typeface="Arial" panose="020B0604020202020204" pitchFamily="34" charset="0"/>
              <a:buChar char="•"/>
            </a:pPr>
            <a:r>
              <a:rPr lang="en-US" sz="1400" dirty="0">
                <a:solidFill>
                  <a:srgbClr val="008000"/>
                </a:solidFill>
                <a:latin typeface="Open Sans"/>
              </a:rPr>
              <a:t>form</a:t>
            </a:r>
            <a:r>
              <a:rPr lang="en-US" sz="1400" dirty="0">
                <a:solidFill>
                  <a:srgbClr val="800080"/>
                </a:solidFill>
                <a:latin typeface="Open Sans"/>
              </a:rPr>
              <a:t> </a:t>
            </a:r>
            <a:r>
              <a:rPr lang="en-US" sz="1400" dirty="0" err="1">
                <a:solidFill>
                  <a:srgbClr val="800080"/>
                </a:solidFill>
                <a:latin typeface="Open Sans"/>
              </a:rPr>
              <a:t>input</a:t>
            </a:r>
            <a:r>
              <a:rPr lang="en-US" sz="1400" dirty="0" err="1">
                <a:solidFill>
                  <a:srgbClr val="888888"/>
                </a:solidFill>
                <a:latin typeface="Open Sans"/>
              </a:rPr>
              <a:t>:</a:t>
            </a:r>
            <a:r>
              <a:rPr lang="en-US" sz="1400" dirty="0" err="1">
                <a:solidFill>
                  <a:srgbClr val="FF0000"/>
                </a:solidFill>
                <a:latin typeface="Open Sans"/>
              </a:rPr>
              <a:t>last-child</a:t>
            </a:r>
            <a:endParaRPr lang="en-US" sz="1400" dirty="0">
              <a:solidFill>
                <a:srgbClr val="888888"/>
              </a:solidFill>
              <a:latin typeface="Open Sans"/>
            </a:endParaRPr>
          </a:p>
        </p:txBody>
      </p:sp>
      <p:pic>
        <p:nvPicPr>
          <p:cNvPr id="5122" name="Picture 2" descr="http://pragmatictestlabs.com/wp-content/uploads/2018/05/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399" y="2339159"/>
            <a:ext cx="5217648" cy="2111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098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B2AE5-1389-4162-88BA-E11A7A342919}"/>
              </a:ext>
            </a:extLst>
          </p:cNvPr>
          <p:cNvSpPr>
            <a:spLocks noGrp="1"/>
          </p:cNvSpPr>
          <p:nvPr>
            <p:ph type="title"/>
          </p:nvPr>
        </p:nvSpPr>
        <p:spPr/>
        <p:txBody>
          <a:bodyPr/>
          <a:lstStyle/>
          <a:p>
            <a:r>
              <a:rPr lang="es-AR" dirty="0" err="1"/>
              <a:t>Validating</a:t>
            </a:r>
            <a:r>
              <a:rPr lang="es-AR" dirty="0"/>
              <a:t>  and </a:t>
            </a:r>
            <a:r>
              <a:rPr lang="es-AR" dirty="0" err="1"/>
              <a:t>extracting</a:t>
            </a:r>
            <a:r>
              <a:rPr lang="es-AR" dirty="0"/>
              <a:t> </a:t>
            </a:r>
            <a:r>
              <a:rPr lang="es-AR" dirty="0" err="1"/>
              <a:t>Css</a:t>
            </a:r>
            <a:r>
              <a:rPr lang="es-AR" dirty="0"/>
              <a:t> Selector</a:t>
            </a:r>
            <a:endParaRPr lang="es-AR" dirty="0">
              <a:solidFill>
                <a:srgbClr val="FF0000"/>
              </a:solidFill>
            </a:endParaRPr>
          </a:p>
        </p:txBody>
      </p:sp>
      <p:sp>
        <p:nvSpPr>
          <p:cNvPr id="3" name="Content Placeholder 2">
            <a:extLst>
              <a:ext uri="{FF2B5EF4-FFF2-40B4-BE49-F238E27FC236}">
                <a16:creationId xmlns:a16="http://schemas.microsoft.com/office/drawing/2014/main" id="{CC7EC1D4-BEE5-4917-A1B8-2DECF67918BB}"/>
              </a:ext>
            </a:extLst>
          </p:cNvPr>
          <p:cNvSpPr>
            <a:spLocks noGrp="1"/>
          </p:cNvSpPr>
          <p:nvPr>
            <p:ph idx="13"/>
          </p:nvPr>
        </p:nvSpPr>
        <p:spPr>
          <a:xfrm>
            <a:off x="788162" y="1691105"/>
            <a:ext cx="5608441" cy="3067506"/>
          </a:xfrm>
        </p:spPr>
        <p:txBody>
          <a:bodyPr/>
          <a:lstStyle/>
          <a:p>
            <a:r>
              <a:rPr lang="en-US" dirty="0">
                <a:solidFill>
                  <a:srgbClr val="888888"/>
                </a:solidFill>
                <a:latin typeface="Open Sans"/>
              </a:rPr>
              <a:t>The easiest way to validate a Selector is through the browser console by typing $$(“selector to find”).</a:t>
            </a:r>
          </a:p>
          <a:p>
            <a:br>
              <a:rPr lang="en-US" dirty="0">
                <a:solidFill>
                  <a:srgbClr val="888888"/>
                </a:solidFill>
                <a:latin typeface="Open Sans"/>
              </a:rPr>
            </a:br>
            <a:r>
              <a:rPr lang="en-US" dirty="0">
                <a:solidFill>
                  <a:srgbClr val="888888"/>
                </a:solidFill>
                <a:latin typeface="Open Sans"/>
              </a:rPr>
              <a:t>- On IE the only thing that we will see is the amount of results that the CSS locator brings.</a:t>
            </a:r>
            <a:br>
              <a:rPr lang="en-US" dirty="0">
                <a:solidFill>
                  <a:srgbClr val="888888"/>
                </a:solidFill>
                <a:latin typeface="Open Sans"/>
              </a:rPr>
            </a:br>
            <a:endParaRPr lang="en-US" dirty="0">
              <a:solidFill>
                <a:srgbClr val="888888"/>
              </a:solidFill>
              <a:latin typeface="Open Sans"/>
            </a:endParaRPr>
          </a:p>
          <a:p>
            <a:endParaRPr lang="en-US" dirty="0">
              <a:solidFill>
                <a:srgbClr val="888888"/>
              </a:solidFill>
              <a:latin typeface="Open Sans"/>
            </a:endParaRPr>
          </a:p>
          <a:p>
            <a:endParaRPr lang="en-US" dirty="0">
              <a:solidFill>
                <a:srgbClr val="888888"/>
              </a:solidFill>
              <a:latin typeface="Open Sans"/>
            </a:endParaRPr>
          </a:p>
          <a:p>
            <a:r>
              <a:rPr lang="en-US" dirty="0">
                <a:solidFill>
                  <a:srgbClr val="888888"/>
                </a:solidFill>
                <a:latin typeface="Open Sans"/>
              </a:rPr>
              <a:t>- Microsoft Edge will display the amount of results, but the list can be expanded to see more details about the element.</a:t>
            </a:r>
            <a:endParaRPr lang="en-US" dirty="0">
              <a:solidFill>
                <a:srgbClr val="ADADAD"/>
              </a:solidFill>
              <a:latin typeface="Open Sans"/>
            </a:endParaRPr>
          </a:p>
        </p:txBody>
      </p:sp>
      <p:sp>
        <p:nvSpPr>
          <p:cNvPr id="9" name="Rectangle 8">
            <a:extLst>
              <a:ext uri="{FF2B5EF4-FFF2-40B4-BE49-F238E27FC236}">
                <a16:creationId xmlns:a16="http://schemas.microsoft.com/office/drawing/2014/main" id="{B359FBDC-7248-4BBC-B664-035A0254194A}"/>
              </a:ext>
            </a:extLst>
          </p:cNvPr>
          <p:cNvSpPr/>
          <p:nvPr/>
        </p:nvSpPr>
        <p:spPr>
          <a:xfrm>
            <a:off x="703176" y="3666643"/>
            <a:ext cx="1071648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88888"/>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88888"/>
              </a:solidFill>
              <a:effectLst/>
              <a:uLnTx/>
              <a:uFillTx/>
              <a:latin typeface="Open Sans"/>
              <a:ea typeface="+mn-ea"/>
              <a:cs typeface="+mn-cs"/>
            </a:endParaRPr>
          </a:p>
        </p:txBody>
      </p:sp>
      <p:pic>
        <p:nvPicPr>
          <p:cNvPr id="4" name="Picture 3"/>
          <p:cNvPicPr>
            <a:picLocks noChangeAspect="1"/>
          </p:cNvPicPr>
          <p:nvPr/>
        </p:nvPicPr>
        <p:blipFill>
          <a:blip r:embed="rId2"/>
          <a:stretch>
            <a:fillRect/>
          </a:stretch>
        </p:blipFill>
        <p:spPr>
          <a:xfrm>
            <a:off x="6735234" y="1747837"/>
            <a:ext cx="4389967" cy="2038199"/>
          </a:xfrm>
          <a:prstGeom prst="rect">
            <a:avLst/>
          </a:prstGeom>
        </p:spPr>
      </p:pic>
      <p:pic>
        <p:nvPicPr>
          <p:cNvPr id="5" name="Picture 4"/>
          <p:cNvPicPr>
            <a:picLocks noChangeAspect="1"/>
          </p:cNvPicPr>
          <p:nvPr/>
        </p:nvPicPr>
        <p:blipFill rotWithShape="1">
          <a:blip r:embed="rId3"/>
          <a:srcRect r="13133"/>
          <a:stretch/>
        </p:blipFill>
        <p:spPr>
          <a:xfrm>
            <a:off x="6735234" y="4094140"/>
            <a:ext cx="4521199" cy="1660760"/>
          </a:xfrm>
          <a:prstGeom prst="rect">
            <a:avLst/>
          </a:prstGeom>
        </p:spPr>
      </p:pic>
    </p:spTree>
    <p:extLst>
      <p:ext uri="{BB962C8B-B14F-4D97-AF65-F5344CB8AC3E}">
        <p14:creationId xmlns:p14="http://schemas.microsoft.com/office/powerpoint/2010/main" val="3184804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B2AE5-1389-4162-88BA-E11A7A342919}"/>
              </a:ext>
            </a:extLst>
          </p:cNvPr>
          <p:cNvSpPr>
            <a:spLocks noGrp="1"/>
          </p:cNvSpPr>
          <p:nvPr>
            <p:ph type="title"/>
          </p:nvPr>
        </p:nvSpPr>
        <p:spPr/>
        <p:txBody>
          <a:bodyPr/>
          <a:lstStyle/>
          <a:p>
            <a:r>
              <a:rPr lang="es-AR" dirty="0" err="1"/>
              <a:t>Validating</a:t>
            </a:r>
            <a:r>
              <a:rPr lang="es-AR" dirty="0"/>
              <a:t>  and </a:t>
            </a:r>
            <a:r>
              <a:rPr lang="es-AR" dirty="0" err="1"/>
              <a:t>extracting</a:t>
            </a:r>
            <a:r>
              <a:rPr lang="es-AR" dirty="0"/>
              <a:t> </a:t>
            </a:r>
            <a:r>
              <a:rPr lang="es-AR" dirty="0" err="1"/>
              <a:t>Css</a:t>
            </a:r>
            <a:r>
              <a:rPr lang="es-AR" dirty="0"/>
              <a:t> Selector</a:t>
            </a:r>
            <a:endParaRPr lang="es-AR" dirty="0">
              <a:solidFill>
                <a:srgbClr val="FF0000"/>
              </a:solidFill>
            </a:endParaRPr>
          </a:p>
        </p:txBody>
      </p:sp>
      <p:sp>
        <p:nvSpPr>
          <p:cNvPr id="3" name="Content Placeholder 2">
            <a:extLst>
              <a:ext uri="{FF2B5EF4-FFF2-40B4-BE49-F238E27FC236}">
                <a16:creationId xmlns:a16="http://schemas.microsoft.com/office/drawing/2014/main" id="{CC7EC1D4-BEE5-4917-A1B8-2DECF67918BB}"/>
              </a:ext>
            </a:extLst>
          </p:cNvPr>
          <p:cNvSpPr>
            <a:spLocks noGrp="1"/>
          </p:cNvSpPr>
          <p:nvPr>
            <p:ph idx="13"/>
          </p:nvPr>
        </p:nvSpPr>
        <p:spPr>
          <a:xfrm>
            <a:off x="788162" y="1691105"/>
            <a:ext cx="10631497" cy="531395"/>
          </a:xfrm>
        </p:spPr>
        <p:txBody>
          <a:bodyPr/>
          <a:lstStyle/>
          <a:p>
            <a:r>
              <a:rPr lang="en-US" dirty="0">
                <a:solidFill>
                  <a:srgbClr val="888888"/>
                </a:solidFill>
                <a:latin typeface="Open Sans"/>
              </a:rPr>
              <a:t>- On both Chrome and Firefox will display the results the same way as Edge except that when you hover over the element form the list it is highlighted on the page.</a:t>
            </a:r>
          </a:p>
          <a:p>
            <a:endParaRPr lang="en-US" dirty="0">
              <a:solidFill>
                <a:srgbClr val="ADADAD"/>
              </a:solidFill>
              <a:latin typeface="Open Sans"/>
            </a:endParaRP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1031"/>
          <a:stretch/>
        </p:blipFill>
        <p:spPr>
          <a:xfrm>
            <a:off x="6744604" y="2535766"/>
            <a:ext cx="4196712" cy="3858866"/>
          </a:xfrm>
          <a:prstGeom prst="rect">
            <a:avLst/>
          </a:prstGeom>
        </p:spPr>
      </p:pic>
      <p:pic>
        <p:nvPicPr>
          <p:cNvPr id="11" name="Picture 10"/>
          <p:cNvPicPr>
            <a:picLocks noChangeAspect="1"/>
          </p:cNvPicPr>
          <p:nvPr/>
        </p:nvPicPr>
        <p:blipFill>
          <a:blip r:embed="rId3"/>
          <a:stretch>
            <a:fillRect/>
          </a:stretch>
        </p:blipFill>
        <p:spPr>
          <a:xfrm>
            <a:off x="1081167" y="2535766"/>
            <a:ext cx="4986257" cy="3817409"/>
          </a:xfrm>
          <a:prstGeom prst="rect">
            <a:avLst/>
          </a:prstGeom>
        </p:spPr>
      </p:pic>
    </p:spTree>
    <p:extLst>
      <p:ext uri="{BB962C8B-B14F-4D97-AF65-F5344CB8AC3E}">
        <p14:creationId xmlns:p14="http://schemas.microsoft.com/office/powerpoint/2010/main" val="451802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Reference</a:t>
            </a:r>
          </a:p>
        </p:txBody>
      </p:sp>
      <p:sp>
        <p:nvSpPr>
          <p:cNvPr id="3" name="Content Placeholder 2"/>
          <p:cNvSpPr>
            <a:spLocks noGrp="1"/>
          </p:cNvSpPr>
          <p:nvPr>
            <p:ph idx="19"/>
          </p:nvPr>
        </p:nvSpPr>
        <p:spPr>
          <a:xfrm>
            <a:off x="1218690" y="1534209"/>
            <a:ext cx="9831977" cy="757130"/>
          </a:xfrm>
        </p:spPr>
        <p:txBody>
          <a:bodyPr/>
          <a:lstStyle/>
          <a:p>
            <a:r>
              <a:rPr lang="en-US" dirty="0"/>
              <a:t>See the whole references on</a:t>
            </a:r>
            <a:br>
              <a:rPr lang="en-US" dirty="0"/>
            </a:br>
            <a:r>
              <a:rPr lang="en-US" dirty="0"/>
              <a:t>www.w3.org/TR/selectors-3/#selectors</a:t>
            </a:r>
          </a:p>
        </p:txBody>
      </p:sp>
      <p:graphicFrame>
        <p:nvGraphicFramePr>
          <p:cNvPr id="7" name="Content Placeholder 6"/>
          <p:cNvGraphicFramePr>
            <a:graphicFrameLocks noGrp="1"/>
          </p:cNvGraphicFramePr>
          <p:nvPr>
            <p:ph idx="22"/>
            <p:extLst>
              <p:ext uri="{D42A27DB-BD31-4B8C-83A1-F6EECF244321}">
                <p14:modId xmlns:p14="http://schemas.microsoft.com/office/powerpoint/2010/main" val="496918001"/>
              </p:ext>
            </p:extLst>
          </p:nvPr>
        </p:nvGraphicFramePr>
        <p:xfrm>
          <a:off x="893381" y="2329393"/>
          <a:ext cx="10466880" cy="3882935"/>
        </p:xfrm>
        <a:graphic>
          <a:graphicData uri="http://schemas.openxmlformats.org/drawingml/2006/table">
            <a:tbl>
              <a:tblPr firstRow="1" bandRow="1">
                <a:tableStyleId>{72833802-FEF1-4C79-8D5D-14CF1EAF98D9}</a:tableStyleId>
              </a:tblPr>
              <a:tblGrid>
                <a:gridCol w="1534548">
                  <a:extLst>
                    <a:ext uri="{9D8B030D-6E8A-4147-A177-3AD203B41FA5}">
                      <a16:colId xmlns:a16="http://schemas.microsoft.com/office/drawing/2014/main" val="20000"/>
                    </a:ext>
                  </a:extLst>
                </a:gridCol>
                <a:gridCol w="5304367">
                  <a:extLst>
                    <a:ext uri="{9D8B030D-6E8A-4147-A177-3AD203B41FA5}">
                      <a16:colId xmlns:a16="http://schemas.microsoft.com/office/drawing/2014/main" val="20001"/>
                    </a:ext>
                  </a:extLst>
                </a:gridCol>
                <a:gridCol w="2281766">
                  <a:extLst>
                    <a:ext uri="{9D8B030D-6E8A-4147-A177-3AD203B41FA5}">
                      <a16:colId xmlns:a16="http://schemas.microsoft.com/office/drawing/2014/main" val="20002"/>
                    </a:ext>
                  </a:extLst>
                </a:gridCol>
                <a:gridCol w="1346199">
                  <a:extLst>
                    <a:ext uri="{9D8B030D-6E8A-4147-A177-3AD203B41FA5}">
                      <a16:colId xmlns:a16="http://schemas.microsoft.com/office/drawing/2014/main" val="20003"/>
                    </a:ext>
                  </a:extLst>
                </a:gridCol>
              </a:tblGrid>
              <a:tr h="370840">
                <a:tc>
                  <a:txBody>
                    <a:bodyPr/>
                    <a:lstStyle/>
                    <a:p>
                      <a:pPr algn="l" fontAlgn="b"/>
                      <a:r>
                        <a:rPr lang="en-US" sz="1800" b="0" i="0" u="none" strike="noStrike" dirty="0">
                          <a:solidFill>
                            <a:schemeClr val="bg1"/>
                          </a:solidFill>
                          <a:effectLst/>
                          <a:latin typeface="+mn-lt"/>
                        </a:rPr>
                        <a:t>Pattern</a:t>
                      </a:r>
                    </a:p>
                  </a:txBody>
                  <a:tcPr marL="5443" marR="5443" marT="5443" marB="0" anchor="b"/>
                </a:tc>
                <a:tc>
                  <a:txBody>
                    <a:bodyPr/>
                    <a:lstStyle/>
                    <a:p>
                      <a:pPr algn="l" fontAlgn="b"/>
                      <a:r>
                        <a:rPr lang="en-US" sz="1800" b="0" i="0" u="none" strike="noStrike">
                          <a:solidFill>
                            <a:schemeClr val="bg1"/>
                          </a:solidFill>
                          <a:effectLst/>
                          <a:latin typeface="+mn-lt"/>
                        </a:rPr>
                        <a:t>Represents</a:t>
                      </a:r>
                    </a:p>
                  </a:txBody>
                  <a:tcPr marL="5443" marR="5443" marT="5443" marB="0" anchor="b"/>
                </a:tc>
                <a:tc>
                  <a:txBody>
                    <a:bodyPr/>
                    <a:lstStyle/>
                    <a:p>
                      <a:pPr algn="l" fontAlgn="b"/>
                      <a:r>
                        <a:rPr lang="en-US" sz="1800" b="0" i="0" u="none" strike="noStrike">
                          <a:solidFill>
                            <a:schemeClr val="bg1"/>
                          </a:solidFill>
                          <a:effectLst/>
                          <a:latin typeface="+mn-lt"/>
                        </a:rPr>
                        <a:t>Description</a:t>
                      </a:r>
                    </a:p>
                  </a:txBody>
                  <a:tcPr marL="5443" marR="5443" marT="5443" marB="0" anchor="b"/>
                </a:tc>
                <a:tc>
                  <a:txBody>
                    <a:bodyPr/>
                    <a:lstStyle/>
                    <a:p>
                      <a:pPr algn="l" fontAlgn="b"/>
                      <a:r>
                        <a:rPr lang="en-US" sz="1800" b="0" i="0" u="none" strike="noStrike" dirty="0">
                          <a:solidFill>
                            <a:schemeClr val="bg1"/>
                          </a:solidFill>
                          <a:effectLst/>
                          <a:latin typeface="+mn-lt"/>
                        </a:rPr>
                        <a:t>Level</a:t>
                      </a:r>
                    </a:p>
                  </a:txBody>
                  <a:tcPr marL="5443" marR="5443" marT="5443" marB="0" anchor="b"/>
                </a:tc>
                <a:extLst>
                  <a:ext uri="{0D108BD9-81ED-4DB2-BD59-A6C34878D82A}">
                    <a16:rowId xmlns:a16="http://schemas.microsoft.com/office/drawing/2014/main" val="10000"/>
                  </a:ext>
                </a:extLst>
              </a:tr>
              <a:tr h="370840">
                <a:tc>
                  <a:txBody>
                    <a:bodyPr/>
                    <a:lstStyle/>
                    <a:p>
                      <a:pPr algn="l" fontAlgn="b"/>
                      <a:r>
                        <a:rPr lang="en-US" sz="1800" b="0" i="0" u="none" strike="noStrike" dirty="0">
                          <a:solidFill>
                            <a:srgbClr val="000000"/>
                          </a:solidFill>
                          <a:effectLst/>
                          <a:latin typeface="+mn-lt"/>
                        </a:rPr>
                        <a:t>E</a:t>
                      </a:r>
                    </a:p>
                  </a:txBody>
                  <a:tcPr marL="5443" marR="5443" marT="5443" marB="0" anchor="b"/>
                </a:tc>
                <a:tc>
                  <a:txBody>
                    <a:bodyPr/>
                    <a:lstStyle/>
                    <a:p>
                      <a:pPr algn="l" fontAlgn="b"/>
                      <a:r>
                        <a:rPr lang="en-US" sz="1800" b="0" i="0" u="none" strike="noStrike">
                          <a:solidFill>
                            <a:srgbClr val="000000"/>
                          </a:solidFill>
                          <a:effectLst/>
                          <a:latin typeface="+mn-lt"/>
                        </a:rPr>
                        <a:t>an element of type E</a:t>
                      </a:r>
                    </a:p>
                  </a:txBody>
                  <a:tcPr marL="5443" marR="5443" marT="5443" marB="0" anchor="b"/>
                </a:tc>
                <a:tc>
                  <a:txBody>
                    <a:bodyPr/>
                    <a:lstStyle/>
                    <a:p>
                      <a:pPr algn="l" fontAlgn="b"/>
                      <a:r>
                        <a:rPr lang="en-US" sz="1800" b="0" i="0" u="none" strike="noStrike">
                          <a:solidFill>
                            <a:srgbClr val="000000"/>
                          </a:solidFill>
                          <a:effectLst/>
                          <a:latin typeface="+mn-lt"/>
                        </a:rPr>
                        <a:t>Type selector</a:t>
                      </a:r>
                    </a:p>
                  </a:txBody>
                  <a:tcPr marL="5443" marR="5443" marT="5443" marB="0" anchor="b"/>
                </a:tc>
                <a:tc>
                  <a:txBody>
                    <a:bodyPr/>
                    <a:lstStyle/>
                    <a:p>
                      <a:pPr algn="l" fontAlgn="b"/>
                      <a:r>
                        <a:rPr lang="en-US" sz="1800" b="0" i="0" u="none" strike="noStrike" dirty="0">
                          <a:solidFill>
                            <a:srgbClr val="000000"/>
                          </a:solidFill>
                          <a:effectLst/>
                          <a:latin typeface="+mn-lt"/>
                        </a:rPr>
                        <a:t>1</a:t>
                      </a:r>
                    </a:p>
                  </a:txBody>
                  <a:tcPr marL="5443" marR="5443" marT="5443" marB="0" anchor="b"/>
                </a:tc>
                <a:extLst>
                  <a:ext uri="{0D108BD9-81ED-4DB2-BD59-A6C34878D82A}">
                    <a16:rowId xmlns:a16="http://schemas.microsoft.com/office/drawing/2014/main" val="288779346"/>
                  </a:ext>
                </a:extLst>
              </a:tr>
              <a:tr h="370840">
                <a:tc>
                  <a:txBody>
                    <a:bodyPr/>
                    <a:lstStyle/>
                    <a:p>
                      <a:pPr algn="l" fontAlgn="b"/>
                      <a:r>
                        <a:rPr lang="en-US" sz="1800" b="0" i="0" u="none" strike="noStrike">
                          <a:solidFill>
                            <a:srgbClr val="000000"/>
                          </a:solidFill>
                          <a:effectLst/>
                          <a:latin typeface="+mn-lt"/>
                        </a:rPr>
                        <a:t>E[foo]</a:t>
                      </a:r>
                    </a:p>
                  </a:txBody>
                  <a:tcPr marL="5443" marR="5443" marT="5443" marB="0" anchor="b"/>
                </a:tc>
                <a:tc>
                  <a:txBody>
                    <a:bodyPr/>
                    <a:lstStyle/>
                    <a:p>
                      <a:pPr algn="l" fontAlgn="b"/>
                      <a:r>
                        <a:rPr lang="en-US" sz="1800" b="0" i="0" u="none" strike="noStrike">
                          <a:solidFill>
                            <a:srgbClr val="000000"/>
                          </a:solidFill>
                          <a:effectLst/>
                          <a:latin typeface="+mn-lt"/>
                        </a:rPr>
                        <a:t>an E element with a "foo" attribute</a:t>
                      </a:r>
                    </a:p>
                  </a:txBody>
                  <a:tcPr marL="5443" marR="5443" marT="5443" marB="0" anchor="b"/>
                </a:tc>
                <a:tc>
                  <a:txBody>
                    <a:bodyPr/>
                    <a:lstStyle/>
                    <a:p>
                      <a:pPr algn="l" fontAlgn="b"/>
                      <a:r>
                        <a:rPr lang="en-US" sz="1800" b="0" i="0" u="none" strike="noStrike">
                          <a:solidFill>
                            <a:srgbClr val="000000"/>
                          </a:solidFill>
                          <a:effectLst/>
                          <a:latin typeface="+mn-lt"/>
                        </a:rPr>
                        <a:t>Attribute selectors</a:t>
                      </a:r>
                    </a:p>
                  </a:txBody>
                  <a:tcPr marL="5443" marR="5443" marT="5443" marB="0" anchor="b"/>
                </a:tc>
                <a:tc>
                  <a:txBody>
                    <a:bodyPr/>
                    <a:lstStyle/>
                    <a:p>
                      <a:pPr algn="l" fontAlgn="b"/>
                      <a:r>
                        <a:rPr lang="en-US" sz="1800" b="0" i="0" u="none" strike="noStrike" dirty="0">
                          <a:solidFill>
                            <a:srgbClr val="000000"/>
                          </a:solidFill>
                          <a:effectLst/>
                          <a:latin typeface="+mn-lt"/>
                        </a:rPr>
                        <a:t>2</a:t>
                      </a:r>
                    </a:p>
                  </a:txBody>
                  <a:tcPr marL="5443" marR="5443" marT="5443" marB="0" anchor="b"/>
                </a:tc>
                <a:extLst>
                  <a:ext uri="{0D108BD9-81ED-4DB2-BD59-A6C34878D82A}">
                    <a16:rowId xmlns:a16="http://schemas.microsoft.com/office/drawing/2014/main" val="10002"/>
                  </a:ext>
                </a:extLst>
              </a:tr>
              <a:tr h="370840">
                <a:tc>
                  <a:txBody>
                    <a:bodyPr/>
                    <a:lstStyle/>
                    <a:p>
                      <a:pPr algn="l" fontAlgn="b"/>
                      <a:r>
                        <a:rPr lang="en-US" sz="1800" b="0" i="0" u="none" strike="noStrike" dirty="0">
                          <a:solidFill>
                            <a:srgbClr val="000000"/>
                          </a:solidFill>
                          <a:effectLst/>
                          <a:latin typeface="+mn-lt"/>
                        </a:rPr>
                        <a:t>E[foo="bar"]</a:t>
                      </a:r>
                    </a:p>
                  </a:txBody>
                  <a:tcPr marL="5443" marR="5443" marT="5443" marB="0" anchor="b"/>
                </a:tc>
                <a:tc>
                  <a:txBody>
                    <a:bodyPr/>
                    <a:lstStyle/>
                    <a:p>
                      <a:pPr algn="l" fontAlgn="b"/>
                      <a:r>
                        <a:rPr lang="en-US" sz="1800" b="0" i="0" u="none" strike="noStrike">
                          <a:solidFill>
                            <a:srgbClr val="000000"/>
                          </a:solidFill>
                          <a:effectLst/>
                          <a:latin typeface="+mn-lt"/>
                        </a:rPr>
                        <a:t>an E element whose "foo" attribute value is exactly equal to "bar"</a:t>
                      </a:r>
                    </a:p>
                  </a:txBody>
                  <a:tcPr marL="5443" marR="5443" marT="5443" marB="0" anchor="b"/>
                </a:tc>
                <a:tc>
                  <a:txBody>
                    <a:bodyPr/>
                    <a:lstStyle/>
                    <a:p>
                      <a:pPr algn="l" fontAlgn="b"/>
                      <a:r>
                        <a:rPr lang="en-US" sz="1800" b="0" i="0" u="none" strike="noStrike" dirty="0">
                          <a:solidFill>
                            <a:srgbClr val="000000"/>
                          </a:solidFill>
                          <a:effectLst/>
                          <a:latin typeface="+mn-lt"/>
                        </a:rPr>
                        <a:t>Attribute selectors</a:t>
                      </a:r>
                    </a:p>
                  </a:txBody>
                  <a:tcPr marL="5443" marR="5443" marT="5443" marB="0" anchor="b"/>
                </a:tc>
                <a:tc>
                  <a:txBody>
                    <a:bodyPr/>
                    <a:lstStyle/>
                    <a:p>
                      <a:pPr algn="l" fontAlgn="b"/>
                      <a:r>
                        <a:rPr lang="en-US" sz="1800" b="0" i="0" u="none" strike="noStrike" dirty="0">
                          <a:solidFill>
                            <a:srgbClr val="000000"/>
                          </a:solidFill>
                          <a:effectLst/>
                          <a:latin typeface="+mn-lt"/>
                        </a:rPr>
                        <a:t>2</a:t>
                      </a:r>
                    </a:p>
                  </a:txBody>
                  <a:tcPr marL="5443" marR="5443" marT="5443" marB="0" anchor="b"/>
                </a:tc>
                <a:extLst>
                  <a:ext uri="{0D108BD9-81ED-4DB2-BD59-A6C34878D82A}">
                    <a16:rowId xmlns:a16="http://schemas.microsoft.com/office/drawing/2014/main" val="10003"/>
                  </a:ext>
                </a:extLst>
              </a:tr>
              <a:tr h="370840">
                <a:tc>
                  <a:txBody>
                    <a:bodyPr/>
                    <a:lstStyle/>
                    <a:p>
                      <a:pPr algn="l" fontAlgn="b"/>
                      <a:r>
                        <a:rPr lang="en-US" sz="1800" b="0" i="0" u="none" strike="noStrike" dirty="0">
                          <a:solidFill>
                            <a:srgbClr val="000000"/>
                          </a:solidFill>
                          <a:effectLst/>
                          <a:latin typeface="+mn-lt"/>
                        </a:rPr>
                        <a:t>E[foo^="bar"]</a:t>
                      </a:r>
                    </a:p>
                  </a:txBody>
                  <a:tcPr marL="5443" marR="5443" marT="5443" marB="0" anchor="b"/>
                </a:tc>
                <a:tc>
                  <a:txBody>
                    <a:bodyPr/>
                    <a:lstStyle/>
                    <a:p>
                      <a:pPr algn="l" fontAlgn="b"/>
                      <a:r>
                        <a:rPr lang="en-US" sz="1800" b="0" i="0" u="none" strike="noStrike" dirty="0">
                          <a:solidFill>
                            <a:srgbClr val="000000"/>
                          </a:solidFill>
                          <a:effectLst/>
                          <a:latin typeface="+mn-lt"/>
                        </a:rPr>
                        <a:t>an E element whose "foo" attribute value begins exactly with the string "bar"</a:t>
                      </a:r>
                    </a:p>
                  </a:txBody>
                  <a:tcPr marL="5443" marR="5443" marT="5443" marB="0" anchor="b"/>
                </a:tc>
                <a:tc>
                  <a:txBody>
                    <a:bodyPr/>
                    <a:lstStyle/>
                    <a:p>
                      <a:pPr algn="l" fontAlgn="b"/>
                      <a:r>
                        <a:rPr lang="en-US" sz="1800" b="0" i="0" u="none" strike="noStrike">
                          <a:solidFill>
                            <a:srgbClr val="000000"/>
                          </a:solidFill>
                          <a:effectLst/>
                          <a:latin typeface="+mn-lt"/>
                        </a:rPr>
                        <a:t>Attribute selectors</a:t>
                      </a:r>
                    </a:p>
                  </a:txBody>
                  <a:tcPr marL="5443" marR="5443" marT="5443" marB="0" anchor="b"/>
                </a:tc>
                <a:tc>
                  <a:txBody>
                    <a:bodyPr/>
                    <a:lstStyle/>
                    <a:p>
                      <a:pPr algn="l" fontAlgn="b"/>
                      <a:r>
                        <a:rPr lang="en-US" sz="1800" b="0" i="0" u="none" strike="noStrike" dirty="0">
                          <a:solidFill>
                            <a:srgbClr val="000000"/>
                          </a:solidFill>
                          <a:effectLst/>
                          <a:latin typeface="+mn-lt"/>
                        </a:rPr>
                        <a:t>3</a:t>
                      </a:r>
                    </a:p>
                  </a:txBody>
                  <a:tcPr marL="5443" marR="5443" marT="5443" marB="0" anchor="b"/>
                </a:tc>
                <a:extLst>
                  <a:ext uri="{0D108BD9-81ED-4DB2-BD59-A6C34878D82A}">
                    <a16:rowId xmlns:a16="http://schemas.microsoft.com/office/drawing/2014/main" val="3711116524"/>
                  </a:ext>
                </a:extLst>
              </a:tr>
              <a:tr h="370840">
                <a:tc>
                  <a:txBody>
                    <a:bodyPr/>
                    <a:lstStyle/>
                    <a:p>
                      <a:pPr algn="l" fontAlgn="b"/>
                      <a:r>
                        <a:rPr lang="en-US" sz="1800" b="0" i="0" u="none" strike="noStrike">
                          <a:solidFill>
                            <a:srgbClr val="000000"/>
                          </a:solidFill>
                          <a:effectLst/>
                          <a:latin typeface="+mn-lt"/>
                        </a:rPr>
                        <a:t>E[foo$="bar"]</a:t>
                      </a:r>
                    </a:p>
                  </a:txBody>
                  <a:tcPr marL="5443" marR="5443" marT="5443" marB="0" anchor="b"/>
                </a:tc>
                <a:tc>
                  <a:txBody>
                    <a:bodyPr/>
                    <a:lstStyle/>
                    <a:p>
                      <a:pPr algn="l" fontAlgn="b"/>
                      <a:r>
                        <a:rPr lang="en-US" sz="1800" b="0" i="0" u="none" strike="noStrike">
                          <a:solidFill>
                            <a:srgbClr val="000000"/>
                          </a:solidFill>
                          <a:effectLst/>
                          <a:latin typeface="+mn-lt"/>
                        </a:rPr>
                        <a:t>an E element whose "foo" attribute value ends exactly with the string "bar"</a:t>
                      </a:r>
                    </a:p>
                  </a:txBody>
                  <a:tcPr marL="5443" marR="5443" marT="5443" marB="0" anchor="b"/>
                </a:tc>
                <a:tc>
                  <a:txBody>
                    <a:bodyPr/>
                    <a:lstStyle/>
                    <a:p>
                      <a:pPr algn="l" fontAlgn="b"/>
                      <a:r>
                        <a:rPr lang="en-US" sz="1800" b="0" i="0" u="none" strike="noStrike">
                          <a:solidFill>
                            <a:srgbClr val="000000"/>
                          </a:solidFill>
                          <a:effectLst/>
                          <a:latin typeface="+mn-lt"/>
                        </a:rPr>
                        <a:t>Attribute selectors</a:t>
                      </a:r>
                    </a:p>
                  </a:txBody>
                  <a:tcPr marL="5443" marR="5443" marT="5443" marB="0" anchor="b"/>
                </a:tc>
                <a:tc>
                  <a:txBody>
                    <a:bodyPr/>
                    <a:lstStyle/>
                    <a:p>
                      <a:pPr algn="l" fontAlgn="b"/>
                      <a:r>
                        <a:rPr lang="en-US" sz="1800" b="0" i="0" u="none" strike="noStrike">
                          <a:solidFill>
                            <a:srgbClr val="000000"/>
                          </a:solidFill>
                          <a:effectLst/>
                          <a:latin typeface="+mn-lt"/>
                        </a:rPr>
                        <a:t>3</a:t>
                      </a:r>
                    </a:p>
                  </a:txBody>
                  <a:tcPr marL="5443" marR="5443" marT="5443" marB="0" anchor="b"/>
                </a:tc>
                <a:extLst>
                  <a:ext uri="{0D108BD9-81ED-4DB2-BD59-A6C34878D82A}">
                    <a16:rowId xmlns:a16="http://schemas.microsoft.com/office/drawing/2014/main" val="1833759188"/>
                  </a:ext>
                </a:extLst>
              </a:tr>
              <a:tr h="370840">
                <a:tc>
                  <a:txBody>
                    <a:bodyPr/>
                    <a:lstStyle/>
                    <a:p>
                      <a:pPr algn="l" fontAlgn="b"/>
                      <a:r>
                        <a:rPr lang="en-US" sz="1800" b="0" i="0" u="none" strike="noStrike">
                          <a:solidFill>
                            <a:srgbClr val="000000"/>
                          </a:solidFill>
                          <a:effectLst/>
                          <a:latin typeface="+mn-lt"/>
                        </a:rPr>
                        <a:t>E[foo*="bar"]</a:t>
                      </a:r>
                    </a:p>
                  </a:txBody>
                  <a:tcPr marL="5443" marR="5443" marT="5443" marB="0" anchor="b"/>
                </a:tc>
                <a:tc>
                  <a:txBody>
                    <a:bodyPr/>
                    <a:lstStyle/>
                    <a:p>
                      <a:pPr algn="l" fontAlgn="b"/>
                      <a:r>
                        <a:rPr lang="en-US" sz="1800" b="0" i="0" u="none" strike="noStrike">
                          <a:solidFill>
                            <a:srgbClr val="000000"/>
                          </a:solidFill>
                          <a:effectLst/>
                          <a:latin typeface="+mn-lt"/>
                        </a:rPr>
                        <a:t>an E element whose "foo" attribute value contains the substring "bar"</a:t>
                      </a:r>
                    </a:p>
                  </a:txBody>
                  <a:tcPr marL="5443" marR="5443" marT="5443" marB="0" anchor="b"/>
                </a:tc>
                <a:tc>
                  <a:txBody>
                    <a:bodyPr/>
                    <a:lstStyle/>
                    <a:p>
                      <a:pPr algn="l" fontAlgn="b"/>
                      <a:r>
                        <a:rPr lang="en-US" sz="1800" b="0" i="0" u="none" strike="noStrike">
                          <a:solidFill>
                            <a:srgbClr val="000000"/>
                          </a:solidFill>
                          <a:effectLst/>
                          <a:latin typeface="+mn-lt"/>
                        </a:rPr>
                        <a:t>Attribute selectors</a:t>
                      </a:r>
                    </a:p>
                  </a:txBody>
                  <a:tcPr marL="5443" marR="5443" marT="5443" marB="0" anchor="b"/>
                </a:tc>
                <a:tc>
                  <a:txBody>
                    <a:bodyPr/>
                    <a:lstStyle/>
                    <a:p>
                      <a:pPr algn="l" fontAlgn="b"/>
                      <a:r>
                        <a:rPr lang="en-US" sz="1800" b="0" i="0" u="none" strike="noStrike">
                          <a:solidFill>
                            <a:srgbClr val="000000"/>
                          </a:solidFill>
                          <a:effectLst/>
                          <a:latin typeface="+mn-lt"/>
                        </a:rPr>
                        <a:t>3</a:t>
                      </a:r>
                    </a:p>
                  </a:txBody>
                  <a:tcPr marL="5443" marR="5443" marT="5443" marB="0" anchor="b"/>
                </a:tc>
                <a:extLst>
                  <a:ext uri="{0D108BD9-81ED-4DB2-BD59-A6C34878D82A}">
                    <a16:rowId xmlns:a16="http://schemas.microsoft.com/office/drawing/2014/main" val="508156280"/>
                  </a:ext>
                </a:extLst>
              </a:tr>
              <a:tr h="370840">
                <a:tc>
                  <a:txBody>
                    <a:bodyPr/>
                    <a:lstStyle/>
                    <a:p>
                      <a:pPr algn="l" fontAlgn="b"/>
                      <a:r>
                        <a:rPr lang="en-US" sz="1800" b="0" i="0" u="none" strike="noStrike">
                          <a:solidFill>
                            <a:srgbClr val="000000"/>
                          </a:solidFill>
                          <a:effectLst/>
                          <a:latin typeface="+mn-lt"/>
                        </a:rPr>
                        <a:t>E:nth-child(n)</a:t>
                      </a:r>
                    </a:p>
                  </a:txBody>
                  <a:tcPr marL="5443" marR="5443" marT="5443" marB="0" anchor="b"/>
                </a:tc>
                <a:tc>
                  <a:txBody>
                    <a:bodyPr/>
                    <a:lstStyle/>
                    <a:p>
                      <a:pPr algn="l" fontAlgn="b"/>
                      <a:r>
                        <a:rPr lang="en-US" sz="1800" b="0" i="0" u="none" strike="noStrike">
                          <a:solidFill>
                            <a:srgbClr val="000000"/>
                          </a:solidFill>
                          <a:effectLst/>
                          <a:latin typeface="+mn-lt"/>
                        </a:rPr>
                        <a:t>an E element, the n-th child of its parent</a:t>
                      </a:r>
                    </a:p>
                  </a:txBody>
                  <a:tcPr marL="5443" marR="5443" marT="5443" marB="0" anchor="b"/>
                </a:tc>
                <a:tc>
                  <a:txBody>
                    <a:bodyPr/>
                    <a:lstStyle/>
                    <a:p>
                      <a:pPr algn="l" fontAlgn="b"/>
                      <a:r>
                        <a:rPr lang="en-US" sz="1800" b="0" i="0" u="none" strike="noStrike">
                          <a:solidFill>
                            <a:srgbClr val="000000"/>
                          </a:solidFill>
                          <a:effectLst/>
                          <a:latin typeface="+mn-lt"/>
                        </a:rPr>
                        <a:t>Structural pseudo-classes</a:t>
                      </a:r>
                    </a:p>
                  </a:txBody>
                  <a:tcPr marL="5443" marR="5443" marT="5443" marB="0" anchor="b"/>
                </a:tc>
                <a:tc>
                  <a:txBody>
                    <a:bodyPr/>
                    <a:lstStyle/>
                    <a:p>
                      <a:pPr algn="l" fontAlgn="b"/>
                      <a:r>
                        <a:rPr lang="en-US" sz="1800" b="0" i="0" u="none" strike="noStrike" dirty="0">
                          <a:solidFill>
                            <a:srgbClr val="000000"/>
                          </a:solidFill>
                          <a:effectLst/>
                          <a:latin typeface="+mn-lt"/>
                        </a:rPr>
                        <a:t>3</a:t>
                      </a:r>
                    </a:p>
                  </a:txBody>
                  <a:tcPr marL="5443" marR="5443" marT="5443" marB="0" anchor="b"/>
                </a:tc>
                <a:extLst>
                  <a:ext uri="{0D108BD9-81ED-4DB2-BD59-A6C34878D82A}">
                    <a16:rowId xmlns:a16="http://schemas.microsoft.com/office/drawing/2014/main" val="2054750638"/>
                  </a:ext>
                </a:extLst>
              </a:tr>
            </a:tbl>
          </a:graphicData>
        </a:graphic>
      </p:graphicFrame>
    </p:spTree>
    <p:extLst>
      <p:ext uri="{BB962C8B-B14F-4D97-AF65-F5344CB8AC3E}">
        <p14:creationId xmlns:p14="http://schemas.microsoft.com/office/powerpoint/2010/main" val="3141518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sp>
        <p:nvSpPr>
          <p:cNvPr id="8" name="Content Placeholder 7">
            <a:extLst>
              <a:ext uri="{FF2B5EF4-FFF2-40B4-BE49-F238E27FC236}">
                <a16:creationId xmlns:a16="http://schemas.microsoft.com/office/drawing/2014/main" id="{7AF3B66D-C398-4E24-9BED-A9A67494399C}"/>
              </a:ext>
            </a:extLst>
          </p:cNvPr>
          <p:cNvSpPr>
            <a:spLocks noGrp="1"/>
          </p:cNvSpPr>
          <p:nvPr>
            <p:ph idx="22"/>
          </p:nvPr>
        </p:nvSpPr>
        <p:spPr>
          <a:xfrm>
            <a:off x="1180011" y="1511031"/>
            <a:ext cx="9831977" cy="1786084"/>
          </a:xfrm>
        </p:spPr>
        <p:txBody>
          <a:bodyPr/>
          <a:lstStyle/>
          <a:p>
            <a:pPr algn="l"/>
            <a:r>
              <a:rPr lang="en-US" sz="1200" dirty="0">
                <a:latin typeface="+mj-lt"/>
                <a:hlinkClick r:id="rId2"/>
              </a:rPr>
              <a:t>http://pragmatictestlabs.com/2018/05/31/mastering-css-for-selenium-test-automation-2/</a:t>
            </a:r>
            <a:endParaRPr lang="en-US" sz="1200" dirty="0">
              <a:latin typeface="+mj-lt"/>
            </a:endParaRPr>
          </a:p>
          <a:p>
            <a:pPr algn="l"/>
            <a:r>
              <a:rPr lang="en-US" sz="1200" dirty="0">
                <a:latin typeface="Arial Narrow" panose="020B0606020202030204" pitchFamily="34" charset="0"/>
                <a:hlinkClick r:id="rId3"/>
              </a:rPr>
              <a:t>https://www.testingexcellence.com/css-selectors-selenium-webdriver/</a:t>
            </a:r>
            <a:endParaRPr lang="en-US" sz="1200" dirty="0">
              <a:latin typeface="Arial Narrow" panose="020B0606020202030204" pitchFamily="34" charset="0"/>
            </a:endParaRPr>
          </a:p>
          <a:p>
            <a:pPr algn="l"/>
            <a:r>
              <a:rPr lang="en-US" sz="1200" dirty="0">
                <a:latin typeface="+mj-lt"/>
                <a:hlinkClick r:id="rId4"/>
              </a:rPr>
              <a:t>https://saucelabs.com/resources/articles/selenium-tips-css-selectors</a:t>
            </a:r>
            <a:endParaRPr lang="en-US" sz="1200" dirty="0">
              <a:latin typeface="+mj-lt"/>
            </a:endParaRPr>
          </a:p>
          <a:p>
            <a:pPr algn="l"/>
            <a:r>
              <a:rPr lang="en-US" sz="1200" dirty="0">
                <a:latin typeface="+mj-lt"/>
                <a:hlinkClick r:id="rId5"/>
              </a:rPr>
              <a:t>http://www.w3.org/TR/selectors-3/</a:t>
            </a:r>
            <a:endParaRPr lang="en-US" sz="1200" dirty="0">
              <a:latin typeface="+mj-lt"/>
            </a:endParaRPr>
          </a:p>
          <a:p>
            <a:pPr algn="l"/>
            <a:r>
              <a:rPr lang="en-US" sz="1200" dirty="0">
                <a:latin typeface="+mj-lt"/>
                <a:hlinkClick r:id="rId6"/>
              </a:rPr>
              <a:t>https://drafts.csswg.org/selectors-3/</a:t>
            </a:r>
            <a:endParaRPr lang="en-US" sz="1200" dirty="0">
              <a:latin typeface="+mj-lt"/>
            </a:endParaRPr>
          </a:p>
          <a:p>
            <a:pPr algn="l"/>
            <a:r>
              <a:rPr lang="en-US" sz="1200" dirty="0">
                <a:latin typeface="+mj-lt"/>
                <a:hlinkClick r:id="rId7"/>
              </a:rPr>
              <a:t>https://drafts.csswg.org/selectors-4/</a:t>
            </a:r>
            <a:endParaRPr lang="en-US" sz="1200" dirty="0">
              <a:latin typeface="+mj-lt"/>
            </a:endParaRPr>
          </a:p>
        </p:txBody>
      </p:sp>
    </p:spTree>
    <p:extLst>
      <p:ext uri="{BB962C8B-B14F-4D97-AF65-F5344CB8AC3E}">
        <p14:creationId xmlns:p14="http://schemas.microsoft.com/office/powerpoint/2010/main" val="4059715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Content Placeholder 3"/>
          <p:cNvSpPr>
            <a:spLocks noGrp="1"/>
          </p:cNvSpPr>
          <p:nvPr>
            <p:ph idx="21"/>
          </p:nvPr>
        </p:nvSpPr>
        <p:spPr/>
        <p:txBody>
          <a:bodyPr/>
          <a:lstStyle/>
          <a:p>
            <a:r>
              <a:rPr lang="en-GB" dirty="0"/>
              <a:t>Elias Zelarayan</a:t>
            </a:r>
          </a:p>
        </p:txBody>
      </p:sp>
      <p:sp>
        <p:nvSpPr>
          <p:cNvPr id="5" name="Content Placeholder 4"/>
          <p:cNvSpPr>
            <a:spLocks noGrp="1"/>
          </p:cNvSpPr>
          <p:nvPr>
            <p:ph idx="22"/>
          </p:nvPr>
        </p:nvSpPr>
        <p:spPr/>
        <p:txBody>
          <a:bodyPr/>
          <a:lstStyle/>
          <a:p>
            <a:r>
              <a:rPr lang="en-GB" dirty="0"/>
              <a:t>Elias.Zelarayan@endava.com</a:t>
            </a:r>
          </a:p>
        </p:txBody>
      </p:sp>
      <p:sp>
        <p:nvSpPr>
          <p:cNvPr id="6" name="Content Placeholder 5"/>
          <p:cNvSpPr>
            <a:spLocks noGrp="1"/>
          </p:cNvSpPr>
          <p:nvPr>
            <p:ph idx="23"/>
          </p:nvPr>
        </p:nvSpPr>
        <p:spPr/>
        <p:txBody>
          <a:bodyPr>
            <a:normAutofit lnSpcReduction="10000"/>
          </a:bodyPr>
          <a:lstStyle/>
          <a:p>
            <a:r>
              <a:rPr lang="en-GB" dirty="0"/>
              <a:t>engineer</a:t>
            </a:r>
          </a:p>
        </p:txBody>
      </p:sp>
    </p:spTree>
    <p:extLst>
      <p:ext uri="{BB962C8B-B14F-4D97-AF65-F5344CB8AC3E}">
        <p14:creationId xmlns:p14="http://schemas.microsoft.com/office/powerpoint/2010/main" val="1048977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a:t>
            </a:r>
            <a:endParaRPr lang="en-GB" dirty="0"/>
          </a:p>
        </p:txBody>
      </p:sp>
      <p:sp>
        <p:nvSpPr>
          <p:cNvPr id="3" name="Content Placeholder 2"/>
          <p:cNvSpPr>
            <a:spLocks noGrp="1"/>
          </p:cNvSpPr>
          <p:nvPr>
            <p:ph idx="13"/>
          </p:nvPr>
        </p:nvSpPr>
        <p:spPr>
          <a:xfrm>
            <a:off x="838201" y="1557179"/>
            <a:ext cx="5007236" cy="5593326"/>
          </a:xfrm>
        </p:spPr>
        <p:txBody>
          <a:bodyPr/>
          <a:lstStyle/>
          <a:p>
            <a:pPr marL="571500" lvl="1">
              <a:buFont typeface="Arial" panose="020B0604020202020204" pitchFamily="34" charset="0"/>
              <a:buChar char="•"/>
            </a:pPr>
            <a:r>
              <a:rPr lang="en-US" sz="1400" dirty="0"/>
              <a:t>Introduction</a:t>
            </a:r>
          </a:p>
          <a:p>
            <a:pPr marL="571500" lvl="1">
              <a:buFont typeface="Arial" panose="020B0604020202020204" pitchFamily="34" charset="0"/>
              <a:buChar char="•"/>
            </a:pPr>
            <a:r>
              <a:rPr lang="en-US" sz="1400" dirty="0"/>
              <a:t>Using </a:t>
            </a:r>
            <a:r>
              <a:rPr lang="en-US" sz="1400" dirty="0" err="1"/>
              <a:t>css</a:t>
            </a:r>
            <a:r>
              <a:rPr lang="en-US" sz="1400" dirty="0"/>
              <a:t> for locating elements in </a:t>
            </a:r>
            <a:r>
              <a:rPr lang="en-US" sz="1400" dirty="0" err="1"/>
              <a:t>HTMlUsing</a:t>
            </a:r>
            <a:r>
              <a:rPr lang="en-US" sz="1400" dirty="0"/>
              <a:t> XPath for locating elements in </a:t>
            </a:r>
            <a:r>
              <a:rPr lang="en-US" sz="1400" dirty="0" err="1"/>
              <a:t>HTMl</a:t>
            </a:r>
            <a:endParaRPr lang="en-US" sz="1400" dirty="0"/>
          </a:p>
          <a:p>
            <a:pPr marL="571500" lvl="1">
              <a:buFont typeface="Arial" panose="020B0604020202020204" pitchFamily="34" charset="0"/>
              <a:buChar char="•"/>
            </a:pPr>
            <a:r>
              <a:rPr lang="es-AR" sz="1400" dirty="0" err="1"/>
              <a:t>Types</a:t>
            </a:r>
            <a:r>
              <a:rPr lang="es-AR" sz="1400" dirty="0"/>
              <a:t> </a:t>
            </a:r>
            <a:r>
              <a:rPr lang="es-AR" sz="1400" dirty="0" err="1"/>
              <a:t>of</a:t>
            </a:r>
            <a:r>
              <a:rPr lang="es-AR" sz="1400" dirty="0"/>
              <a:t> </a:t>
            </a:r>
            <a:r>
              <a:rPr lang="es-AR" sz="1400" dirty="0" err="1"/>
              <a:t>Css</a:t>
            </a:r>
            <a:r>
              <a:rPr lang="es-AR" sz="1400" dirty="0"/>
              <a:t> </a:t>
            </a:r>
            <a:r>
              <a:rPr lang="es-AR" sz="1400" dirty="0" err="1"/>
              <a:t>SelectorS</a:t>
            </a:r>
            <a:endParaRPr lang="es-AR" sz="1400" dirty="0"/>
          </a:p>
          <a:p>
            <a:pPr marL="2000250" lvl="3" indent="-285750">
              <a:buFont typeface="Wingdings" panose="05000000000000000000" pitchFamily="2" charset="2"/>
              <a:buChar char="q"/>
            </a:pPr>
            <a:r>
              <a:rPr lang="es-AR" sz="1100" cap="all" dirty="0">
                <a:solidFill>
                  <a:srgbClr val="000000"/>
                </a:solidFill>
                <a:latin typeface="Arial Narrow" panose="020B0606020202030204" pitchFamily="34" charset="0"/>
                <a:cs typeface="Arial" charset="0"/>
              </a:rPr>
              <a:t>Universal </a:t>
            </a:r>
            <a:r>
              <a:rPr lang="es-AR" sz="1100" cap="all" dirty="0" err="1">
                <a:solidFill>
                  <a:srgbClr val="000000"/>
                </a:solidFill>
                <a:latin typeface="Arial Narrow" panose="020B0606020202030204" pitchFamily="34" charset="0"/>
                <a:cs typeface="Arial" charset="0"/>
              </a:rPr>
              <a:t>Selectors</a:t>
            </a:r>
            <a:endParaRPr lang="es-AR" sz="1100" cap="all" dirty="0">
              <a:solidFill>
                <a:srgbClr val="000000"/>
              </a:solidFill>
              <a:latin typeface="Arial Narrow" panose="020B0606020202030204" pitchFamily="34" charset="0"/>
              <a:cs typeface="Arial" charset="0"/>
            </a:endParaRPr>
          </a:p>
          <a:p>
            <a:pPr marL="2000250" lvl="3" indent="-285750">
              <a:buFont typeface="Wingdings" panose="05000000000000000000" pitchFamily="2" charset="2"/>
              <a:buChar char="q"/>
            </a:pPr>
            <a:r>
              <a:rPr lang="es-AR" sz="1100" cap="all" dirty="0">
                <a:solidFill>
                  <a:srgbClr val="000000"/>
                </a:solidFill>
                <a:latin typeface="Arial Narrow" panose="020B0606020202030204" pitchFamily="34" charset="0"/>
                <a:cs typeface="Arial" charset="0"/>
              </a:rPr>
              <a:t>Atribute </a:t>
            </a:r>
            <a:r>
              <a:rPr lang="es-AR" sz="1100" cap="all" dirty="0" err="1">
                <a:solidFill>
                  <a:srgbClr val="000000"/>
                </a:solidFill>
                <a:latin typeface="Arial Narrow" panose="020B0606020202030204" pitchFamily="34" charset="0"/>
                <a:cs typeface="Arial" charset="0"/>
              </a:rPr>
              <a:t>selectors</a:t>
            </a:r>
            <a:endParaRPr lang="es-AR" sz="1100" cap="all" dirty="0">
              <a:solidFill>
                <a:srgbClr val="000000"/>
              </a:solidFill>
              <a:latin typeface="Arial Narrow" panose="020B0606020202030204" pitchFamily="34" charset="0"/>
              <a:cs typeface="Arial" charset="0"/>
            </a:endParaRPr>
          </a:p>
          <a:p>
            <a:pPr marL="2000250" lvl="3" indent="-285750">
              <a:buFont typeface="Wingdings" panose="05000000000000000000" pitchFamily="2" charset="2"/>
              <a:buChar char="q"/>
            </a:pPr>
            <a:r>
              <a:rPr lang="es-AR" sz="1100" cap="all" dirty="0" err="1">
                <a:solidFill>
                  <a:srgbClr val="000000"/>
                </a:solidFill>
                <a:latin typeface="Arial Narrow" panose="020B0606020202030204" pitchFamily="34" charset="0"/>
                <a:cs typeface="Arial" charset="0"/>
              </a:rPr>
              <a:t>Class</a:t>
            </a:r>
            <a:r>
              <a:rPr lang="es-AR" sz="1100" cap="all" dirty="0">
                <a:solidFill>
                  <a:srgbClr val="000000"/>
                </a:solidFill>
                <a:latin typeface="Arial Narrow" panose="020B0606020202030204" pitchFamily="34" charset="0"/>
                <a:cs typeface="Arial" charset="0"/>
              </a:rPr>
              <a:t> </a:t>
            </a:r>
            <a:r>
              <a:rPr lang="es-AR" sz="1100" cap="all" dirty="0" err="1">
                <a:solidFill>
                  <a:srgbClr val="000000"/>
                </a:solidFill>
                <a:latin typeface="Arial Narrow" panose="020B0606020202030204" pitchFamily="34" charset="0"/>
                <a:cs typeface="Arial" charset="0"/>
              </a:rPr>
              <a:t>selectors</a:t>
            </a:r>
            <a:endParaRPr lang="es-AR" sz="1100" cap="all" dirty="0">
              <a:solidFill>
                <a:srgbClr val="000000"/>
              </a:solidFill>
              <a:latin typeface="Arial Narrow" panose="020B0606020202030204" pitchFamily="34" charset="0"/>
              <a:cs typeface="Arial" charset="0"/>
            </a:endParaRPr>
          </a:p>
          <a:p>
            <a:pPr marL="2000250" lvl="3" indent="-285750">
              <a:buFont typeface="Wingdings" panose="05000000000000000000" pitchFamily="2" charset="2"/>
              <a:buChar char="q"/>
            </a:pPr>
            <a:r>
              <a:rPr lang="es-AR" sz="1100" cap="all" dirty="0">
                <a:solidFill>
                  <a:srgbClr val="000000"/>
                </a:solidFill>
                <a:latin typeface="Arial Narrow" panose="020B0606020202030204" pitchFamily="34" charset="0"/>
                <a:cs typeface="Arial" charset="0"/>
              </a:rPr>
              <a:t>ID </a:t>
            </a:r>
            <a:r>
              <a:rPr lang="es-AR" sz="1100" cap="all" dirty="0" err="1">
                <a:solidFill>
                  <a:srgbClr val="000000"/>
                </a:solidFill>
                <a:latin typeface="Arial Narrow" panose="020B0606020202030204" pitchFamily="34" charset="0"/>
                <a:cs typeface="Arial" charset="0"/>
              </a:rPr>
              <a:t>Selectors</a:t>
            </a:r>
            <a:endParaRPr lang="es-AR" sz="1100" cap="all" dirty="0">
              <a:solidFill>
                <a:srgbClr val="000000"/>
              </a:solidFill>
              <a:latin typeface="Arial Narrow" panose="020B0606020202030204" pitchFamily="34" charset="0"/>
              <a:cs typeface="Arial" charset="0"/>
            </a:endParaRPr>
          </a:p>
          <a:p>
            <a:pPr marL="2000250" lvl="3" indent="-285750">
              <a:buFont typeface="Wingdings" panose="05000000000000000000" pitchFamily="2" charset="2"/>
              <a:buChar char="q"/>
            </a:pPr>
            <a:r>
              <a:rPr lang="es-AR" sz="1100" cap="all" dirty="0">
                <a:solidFill>
                  <a:srgbClr val="000000"/>
                </a:solidFill>
                <a:latin typeface="Arial Narrow" panose="020B0606020202030204" pitchFamily="34" charset="0"/>
                <a:cs typeface="Arial" charset="0"/>
              </a:rPr>
              <a:t>Pseudo-Clases Selector</a:t>
            </a:r>
          </a:p>
          <a:p>
            <a:pPr marL="571500" lvl="1">
              <a:buFont typeface="Arial" panose="020B0604020202020204" pitchFamily="34" charset="0"/>
              <a:buChar char="•"/>
            </a:pPr>
            <a:r>
              <a:rPr lang="es-AR" sz="1400" dirty="0" err="1"/>
              <a:t>Sample</a:t>
            </a:r>
            <a:r>
              <a:rPr lang="es-AR" sz="1400" dirty="0"/>
              <a:t> HTML </a:t>
            </a:r>
            <a:r>
              <a:rPr lang="es-AR" sz="1400" dirty="0" err="1"/>
              <a:t>code</a:t>
            </a:r>
            <a:endParaRPr lang="es-AR" sz="1400" dirty="0"/>
          </a:p>
          <a:p>
            <a:pPr marL="571500" lvl="1">
              <a:buFont typeface="Arial" panose="020B0604020202020204" pitchFamily="34" charset="0"/>
              <a:buChar char="•"/>
            </a:pPr>
            <a:r>
              <a:rPr lang="es-AR" sz="1400" dirty="0" err="1"/>
              <a:t>Locating</a:t>
            </a:r>
            <a:r>
              <a:rPr lang="es-AR" sz="1400" dirty="0"/>
              <a:t> </a:t>
            </a:r>
            <a:r>
              <a:rPr lang="es-AR" sz="1400" dirty="0" err="1"/>
              <a:t>elements</a:t>
            </a:r>
            <a:endParaRPr lang="es-AR" sz="1400" dirty="0"/>
          </a:p>
          <a:p>
            <a:pPr marL="2000250" lvl="3" indent="-285750">
              <a:buFont typeface="Wingdings" panose="05000000000000000000" pitchFamily="2" charset="2"/>
              <a:buChar char="q"/>
            </a:pPr>
            <a:r>
              <a:rPr lang="es-AR" sz="1100" cap="all" dirty="0" err="1">
                <a:solidFill>
                  <a:srgbClr val="000000"/>
                </a:solidFill>
                <a:latin typeface="Arial Narrow" panose="020B0606020202030204" pitchFamily="34" charset="0"/>
                <a:cs typeface="Arial" charset="0"/>
              </a:rPr>
              <a:t>with</a:t>
            </a:r>
            <a:r>
              <a:rPr lang="es-AR" sz="1100" cap="all" dirty="0">
                <a:solidFill>
                  <a:srgbClr val="000000"/>
                </a:solidFill>
                <a:latin typeface="Arial Narrow" panose="020B0606020202030204" pitchFamily="34" charset="0"/>
                <a:cs typeface="Arial" charset="0"/>
              </a:rPr>
              <a:t> </a:t>
            </a:r>
            <a:r>
              <a:rPr lang="es-AR" sz="1100" cap="all" dirty="0" err="1">
                <a:solidFill>
                  <a:srgbClr val="000000"/>
                </a:solidFill>
                <a:latin typeface="Arial Narrow" panose="020B0606020202030204" pitchFamily="34" charset="0"/>
                <a:cs typeface="Arial" charset="0"/>
              </a:rPr>
              <a:t>Known</a:t>
            </a:r>
            <a:r>
              <a:rPr lang="es-AR" sz="1100" cap="all" dirty="0">
                <a:solidFill>
                  <a:srgbClr val="000000"/>
                </a:solidFill>
                <a:latin typeface="Arial Narrow" panose="020B0606020202030204" pitchFamily="34" charset="0"/>
                <a:cs typeface="Arial" charset="0"/>
              </a:rPr>
              <a:t> </a:t>
            </a:r>
            <a:r>
              <a:rPr lang="es-AR" sz="1100" cap="all" dirty="0" err="1">
                <a:solidFill>
                  <a:srgbClr val="000000"/>
                </a:solidFill>
                <a:latin typeface="Arial Narrow" panose="020B0606020202030204" pitchFamily="34" charset="0"/>
                <a:cs typeface="Arial" charset="0"/>
              </a:rPr>
              <a:t>Attribute</a:t>
            </a:r>
            <a:endParaRPr lang="es-AR" sz="1100" cap="all" dirty="0">
              <a:solidFill>
                <a:srgbClr val="000000"/>
              </a:solidFill>
              <a:latin typeface="Arial Narrow" panose="020B0606020202030204" pitchFamily="34" charset="0"/>
              <a:cs typeface="Arial" charset="0"/>
            </a:endParaRPr>
          </a:p>
          <a:p>
            <a:pPr marL="2000250" lvl="3" indent="-285750">
              <a:buFont typeface="Wingdings" panose="05000000000000000000" pitchFamily="2" charset="2"/>
              <a:buChar char="q"/>
            </a:pPr>
            <a:r>
              <a:rPr lang="en-US" sz="1100" cap="all" dirty="0">
                <a:solidFill>
                  <a:srgbClr val="000000"/>
                </a:solidFill>
                <a:latin typeface="Arial Narrow" panose="020B0606020202030204" pitchFamily="34" charset="0"/>
                <a:cs typeface="Arial" charset="0"/>
              </a:rPr>
              <a:t>with known Element and Attributes</a:t>
            </a:r>
          </a:p>
          <a:p>
            <a:pPr marL="2000250" lvl="3" indent="-285750">
              <a:buFont typeface="Wingdings" panose="05000000000000000000" pitchFamily="2" charset="2"/>
              <a:buChar char="q"/>
            </a:pPr>
            <a:r>
              <a:rPr lang="en-US" sz="1100" cap="all" dirty="0">
                <a:solidFill>
                  <a:srgbClr val="000000"/>
                </a:solidFill>
                <a:latin typeface="Arial Narrow" panose="020B0606020202030204" pitchFamily="34" charset="0"/>
                <a:cs typeface="Arial" charset="0"/>
              </a:rPr>
              <a:t>By Class</a:t>
            </a:r>
          </a:p>
          <a:p>
            <a:pPr marL="2000250" lvl="3" indent="-285750">
              <a:buFont typeface="Wingdings" panose="05000000000000000000" pitchFamily="2" charset="2"/>
              <a:buChar char="q"/>
            </a:pPr>
            <a:r>
              <a:rPr lang="es-MX" sz="1100" cap="all" dirty="0" err="1">
                <a:solidFill>
                  <a:srgbClr val="000000"/>
                </a:solidFill>
                <a:latin typeface="Arial Narrow" panose="020B0606020202030204" pitchFamily="34" charset="0"/>
                <a:cs typeface="Arial" charset="0"/>
              </a:rPr>
              <a:t>By</a:t>
            </a:r>
            <a:r>
              <a:rPr lang="es-MX" sz="1100" cap="all" dirty="0">
                <a:solidFill>
                  <a:srgbClr val="000000"/>
                </a:solidFill>
                <a:latin typeface="Arial Narrow" panose="020B0606020202030204" pitchFamily="34" charset="0"/>
                <a:cs typeface="Arial" charset="0"/>
              </a:rPr>
              <a:t> </a:t>
            </a:r>
            <a:r>
              <a:rPr lang="es-MX" sz="1100" cap="all" dirty="0" err="1">
                <a:solidFill>
                  <a:srgbClr val="000000"/>
                </a:solidFill>
                <a:latin typeface="Arial Narrow" panose="020B0606020202030204" pitchFamily="34" charset="0"/>
                <a:cs typeface="Arial" charset="0"/>
              </a:rPr>
              <a:t>Multiple</a:t>
            </a:r>
            <a:r>
              <a:rPr lang="es-MX" sz="1100" cap="all" dirty="0">
                <a:solidFill>
                  <a:srgbClr val="000000"/>
                </a:solidFill>
                <a:latin typeface="Arial Narrow" panose="020B0606020202030204" pitchFamily="34" charset="0"/>
                <a:cs typeface="Arial" charset="0"/>
              </a:rPr>
              <a:t> </a:t>
            </a:r>
            <a:r>
              <a:rPr lang="es-MX" sz="1100" cap="all" dirty="0" err="1">
                <a:solidFill>
                  <a:srgbClr val="000000"/>
                </a:solidFill>
                <a:latin typeface="Arial Narrow" panose="020B0606020202030204" pitchFamily="34" charset="0"/>
                <a:cs typeface="Arial" charset="0"/>
              </a:rPr>
              <a:t>Classes</a:t>
            </a:r>
            <a:endParaRPr lang="es-MX" sz="1100" cap="all" dirty="0">
              <a:solidFill>
                <a:srgbClr val="000000"/>
              </a:solidFill>
              <a:latin typeface="Arial Narrow" panose="020B0606020202030204" pitchFamily="34" charset="0"/>
              <a:cs typeface="Arial" charset="0"/>
            </a:endParaRPr>
          </a:p>
          <a:p>
            <a:pPr marL="2000250" lvl="3" indent="-285750">
              <a:buFont typeface="Wingdings" panose="05000000000000000000" pitchFamily="2" charset="2"/>
              <a:buChar char="q"/>
            </a:pPr>
            <a:r>
              <a:rPr lang="es-MX" sz="1100" cap="all" dirty="0" err="1">
                <a:solidFill>
                  <a:srgbClr val="000000"/>
                </a:solidFill>
                <a:latin typeface="Arial Narrow" panose="020B0606020202030204" pitchFamily="34" charset="0"/>
                <a:cs typeface="Arial" charset="0"/>
              </a:rPr>
              <a:t>By</a:t>
            </a:r>
            <a:r>
              <a:rPr lang="es-MX" sz="1100" cap="all" dirty="0">
                <a:solidFill>
                  <a:srgbClr val="000000"/>
                </a:solidFill>
                <a:latin typeface="Arial Narrow" panose="020B0606020202030204" pitchFamily="34" charset="0"/>
                <a:cs typeface="Arial" charset="0"/>
              </a:rPr>
              <a:t> </a:t>
            </a:r>
            <a:r>
              <a:rPr lang="es-MX" sz="1100" cap="all" dirty="0" err="1">
                <a:solidFill>
                  <a:srgbClr val="000000"/>
                </a:solidFill>
                <a:latin typeface="Arial Narrow" panose="020B0606020202030204" pitchFamily="34" charset="0"/>
                <a:cs typeface="Arial" charset="0"/>
              </a:rPr>
              <a:t>Class</a:t>
            </a:r>
            <a:r>
              <a:rPr lang="es-MX" sz="1100" cap="all" dirty="0">
                <a:solidFill>
                  <a:srgbClr val="000000"/>
                </a:solidFill>
                <a:latin typeface="Arial Narrow" panose="020B0606020202030204" pitchFamily="34" charset="0"/>
                <a:cs typeface="Arial" charset="0"/>
              </a:rPr>
              <a:t> </a:t>
            </a:r>
            <a:r>
              <a:rPr lang="es-MX" sz="1100" cap="all" dirty="0" err="1">
                <a:solidFill>
                  <a:srgbClr val="000000"/>
                </a:solidFill>
                <a:latin typeface="Arial Narrow" panose="020B0606020202030204" pitchFamily="34" charset="0"/>
                <a:cs typeface="Arial" charset="0"/>
              </a:rPr>
              <a:t>Name</a:t>
            </a:r>
            <a:r>
              <a:rPr lang="es-MX" sz="1100" cap="all" dirty="0">
                <a:solidFill>
                  <a:srgbClr val="000000"/>
                </a:solidFill>
                <a:latin typeface="Arial Narrow" panose="020B0606020202030204" pitchFamily="34" charset="0"/>
                <a:cs typeface="Arial" charset="0"/>
              </a:rPr>
              <a:t> and Atribute</a:t>
            </a:r>
          </a:p>
          <a:p>
            <a:pPr marL="2000250" lvl="3" indent="-285750">
              <a:buFont typeface="Wingdings" panose="05000000000000000000" pitchFamily="2" charset="2"/>
              <a:buChar char="q"/>
            </a:pPr>
            <a:r>
              <a:rPr lang="es-MX" sz="1100" cap="all" dirty="0" err="1">
                <a:solidFill>
                  <a:srgbClr val="000000"/>
                </a:solidFill>
                <a:latin typeface="Arial Narrow" panose="020B0606020202030204" pitchFamily="34" charset="0"/>
                <a:cs typeface="Arial" charset="0"/>
              </a:rPr>
              <a:t>By</a:t>
            </a:r>
            <a:r>
              <a:rPr lang="es-MX" sz="1100" cap="all" dirty="0">
                <a:solidFill>
                  <a:srgbClr val="000000"/>
                </a:solidFill>
                <a:latin typeface="Arial Narrow" panose="020B0606020202030204" pitchFamily="34" charset="0"/>
                <a:cs typeface="Arial" charset="0"/>
              </a:rPr>
              <a:t> </a:t>
            </a:r>
            <a:r>
              <a:rPr lang="es-MX" sz="1100" cap="all" dirty="0" err="1">
                <a:solidFill>
                  <a:srgbClr val="000000"/>
                </a:solidFill>
                <a:latin typeface="Arial Narrow" panose="020B0606020202030204" pitchFamily="34" charset="0"/>
                <a:cs typeface="Arial" charset="0"/>
              </a:rPr>
              <a:t>multiple</a:t>
            </a:r>
            <a:r>
              <a:rPr lang="es-MX" sz="1100" cap="all" dirty="0">
                <a:solidFill>
                  <a:srgbClr val="000000"/>
                </a:solidFill>
                <a:latin typeface="Arial Narrow" panose="020B0606020202030204" pitchFamily="34" charset="0"/>
                <a:cs typeface="Arial" charset="0"/>
              </a:rPr>
              <a:t> Atributes</a:t>
            </a:r>
          </a:p>
          <a:p>
            <a:pPr marL="1543050" lvl="2" indent="-285750">
              <a:buFont typeface="Wingdings" panose="05000000000000000000" pitchFamily="2" charset="2"/>
              <a:buChar char="q"/>
            </a:pPr>
            <a:endParaRPr lang="en-US" dirty="0"/>
          </a:p>
          <a:p>
            <a:pPr lvl="2">
              <a:buFont typeface="Wingdings" panose="05000000000000000000" pitchFamily="2" charset="2"/>
              <a:buChar char="q"/>
            </a:pPr>
            <a:endParaRPr lang="es-AR" dirty="0"/>
          </a:p>
          <a:p>
            <a:pPr lvl="2">
              <a:buFont typeface="Wingdings" panose="05000000000000000000" pitchFamily="2" charset="2"/>
              <a:buChar char="q"/>
            </a:pPr>
            <a:endParaRPr lang="es-AR" sz="1200" cap="all" dirty="0">
              <a:solidFill>
                <a:srgbClr val="000000"/>
              </a:solidFill>
              <a:latin typeface="Arial Narrow" panose="020B0606020202030204" pitchFamily="34" charset="0"/>
              <a:cs typeface="Arial" charset="0"/>
            </a:endParaRPr>
          </a:p>
          <a:p>
            <a:pPr lvl="0"/>
            <a:endParaRPr lang="es-AR" sz="1200" dirty="0">
              <a:latin typeface="Arial Narrow" panose="020B0606020202030204" pitchFamily="34" charset="0"/>
              <a:ea typeface="+mn-ea"/>
            </a:endParaRPr>
          </a:p>
          <a:p>
            <a:pPr lvl="2" indent="0">
              <a:buNone/>
            </a:pPr>
            <a:endParaRPr lang="es-AR" dirty="0"/>
          </a:p>
          <a:p>
            <a:pPr marL="1600200" lvl="2">
              <a:buFont typeface="Wingdings" panose="05000000000000000000" pitchFamily="2" charset="2"/>
              <a:buChar char="q"/>
            </a:pPr>
            <a:endParaRPr lang="en-GB" dirty="0"/>
          </a:p>
        </p:txBody>
      </p:sp>
      <p:sp>
        <p:nvSpPr>
          <p:cNvPr id="5" name="Content Placeholder 4">
            <a:extLst>
              <a:ext uri="{FF2B5EF4-FFF2-40B4-BE49-F238E27FC236}">
                <a16:creationId xmlns:a16="http://schemas.microsoft.com/office/drawing/2014/main" id="{1FD9449E-9EBF-4698-ABE1-9CFA0863B609}"/>
              </a:ext>
            </a:extLst>
          </p:cNvPr>
          <p:cNvSpPr>
            <a:spLocks noGrp="1"/>
          </p:cNvSpPr>
          <p:nvPr>
            <p:ph idx="20"/>
          </p:nvPr>
        </p:nvSpPr>
        <p:spPr>
          <a:xfrm>
            <a:off x="6231155" y="1557179"/>
            <a:ext cx="5007236" cy="2125710"/>
          </a:xfrm>
        </p:spPr>
        <p:txBody>
          <a:bodyPr/>
          <a:lstStyle/>
          <a:p>
            <a:pPr marL="571500" lvl="1">
              <a:buFont typeface="Arial" panose="020B0604020202020204" pitchFamily="34" charset="0"/>
              <a:buChar char="•"/>
            </a:pPr>
            <a:r>
              <a:rPr lang="en-US" sz="1400" dirty="0"/>
              <a:t>Locating family elements</a:t>
            </a:r>
          </a:p>
          <a:p>
            <a:pPr marL="2000250" lvl="3" indent="-285750">
              <a:buFont typeface="Wingdings" panose="05000000000000000000" pitchFamily="2" charset="2"/>
              <a:buChar char="q"/>
            </a:pPr>
            <a:r>
              <a:rPr lang="en-US" sz="1100" cap="all" dirty="0">
                <a:solidFill>
                  <a:srgbClr val="000000"/>
                </a:solidFill>
                <a:cs typeface="Arial" charset="0"/>
              </a:rPr>
              <a:t>Locating a Child element</a:t>
            </a:r>
          </a:p>
          <a:p>
            <a:pPr marL="2000250" lvl="3" indent="-285750">
              <a:buFont typeface="Wingdings" panose="05000000000000000000" pitchFamily="2" charset="2"/>
              <a:buChar char="q"/>
            </a:pPr>
            <a:r>
              <a:rPr lang="en-US" sz="1100" cap="all" dirty="0">
                <a:solidFill>
                  <a:srgbClr val="000000"/>
                </a:solidFill>
                <a:cs typeface="Arial" charset="0"/>
              </a:rPr>
              <a:t>Locating a Descendant element</a:t>
            </a:r>
          </a:p>
          <a:p>
            <a:pPr marL="571500" lvl="1">
              <a:buFont typeface="Arial" panose="020B0604020202020204" pitchFamily="34" charset="0"/>
              <a:buChar char="•"/>
            </a:pPr>
            <a:r>
              <a:rPr lang="es-AR" sz="1400" dirty="0" err="1"/>
              <a:t>Validating</a:t>
            </a:r>
            <a:r>
              <a:rPr lang="es-AR" sz="1400" dirty="0"/>
              <a:t>  and </a:t>
            </a:r>
            <a:r>
              <a:rPr lang="es-AR" sz="1400" dirty="0" err="1"/>
              <a:t>extracting</a:t>
            </a:r>
            <a:r>
              <a:rPr lang="es-AR" sz="1400" dirty="0"/>
              <a:t> CSS Selector</a:t>
            </a:r>
          </a:p>
          <a:p>
            <a:pPr marL="571500" lvl="1">
              <a:buFont typeface="Arial" panose="020B0604020202020204" pitchFamily="34" charset="0"/>
              <a:buChar char="•"/>
            </a:pPr>
            <a:r>
              <a:rPr lang="es-AR" sz="1400" dirty="0"/>
              <a:t>Quick Reference</a:t>
            </a:r>
          </a:p>
          <a:p>
            <a:pPr marL="571500" lvl="1">
              <a:buFont typeface="Arial" panose="020B0604020202020204" pitchFamily="34" charset="0"/>
              <a:buChar char="•"/>
            </a:pPr>
            <a:r>
              <a:rPr lang="es-AR" sz="1400" dirty="0" err="1"/>
              <a:t>Terminology</a:t>
            </a:r>
            <a:endParaRPr lang="es-AR" sz="1400" dirty="0"/>
          </a:p>
          <a:p>
            <a:pPr marL="571500" lvl="1">
              <a:buFont typeface="Arial" panose="020B0604020202020204" pitchFamily="34" charset="0"/>
              <a:buChar char="•"/>
            </a:pPr>
            <a:r>
              <a:rPr lang="es-AR" sz="1400" dirty="0" err="1"/>
              <a:t>References</a:t>
            </a:r>
            <a:endParaRPr lang="es-AR" sz="1400" dirty="0"/>
          </a:p>
          <a:p>
            <a:endParaRPr lang="en-US" dirty="0"/>
          </a:p>
        </p:txBody>
      </p:sp>
    </p:spTree>
    <p:extLst>
      <p:ext uri="{BB962C8B-B14F-4D97-AF65-F5344CB8AC3E}">
        <p14:creationId xmlns:p14="http://schemas.microsoft.com/office/powerpoint/2010/main" val="3334839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GB" dirty="0"/>
          </a:p>
        </p:txBody>
      </p:sp>
      <p:sp>
        <p:nvSpPr>
          <p:cNvPr id="9" name="Content Placeholder 8">
            <a:extLst>
              <a:ext uri="{FF2B5EF4-FFF2-40B4-BE49-F238E27FC236}">
                <a16:creationId xmlns:a16="http://schemas.microsoft.com/office/drawing/2014/main" id="{39617D26-DBC9-400B-8F1E-7A74F32B1445}"/>
              </a:ext>
            </a:extLst>
          </p:cNvPr>
          <p:cNvSpPr>
            <a:spLocks noGrp="1"/>
          </p:cNvSpPr>
          <p:nvPr>
            <p:ph idx="15"/>
          </p:nvPr>
        </p:nvSpPr>
        <p:spPr>
          <a:xfrm>
            <a:off x="2872690" y="2178783"/>
            <a:ext cx="6401554" cy="811504"/>
          </a:xfrm>
        </p:spPr>
        <p:txBody>
          <a:bodyPr/>
          <a:lstStyle/>
          <a:p>
            <a:pPr algn="ctr"/>
            <a:r>
              <a:rPr lang="en-US" dirty="0"/>
              <a:t>WHAT IS CSS</a:t>
            </a:r>
          </a:p>
          <a:p>
            <a:endParaRPr lang="en-US" dirty="0"/>
          </a:p>
        </p:txBody>
      </p:sp>
      <p:sp>
        <p:nvSpPr>
          <p:cNvPr id="7" name="Content Placeholder 6">
            <a:extLst>
              <a:ext uri="{FF2B5EF4-FFF2-40B4-BE49-F238E27FC236}">
                <a16:creationId xmlns:a16="http://schemas.microsoft.com/office/drawing/2014/main" id="{1B1BEFA1-98C3-422B-98F2-4BF5DB03FC6E}"/>
              </a:ext>
            </a:extLst>
          </p:cNvPr>
          <p:cNvSpPr>
            <a:spLocks noGrp="1"/>
          </p:cNvSpPr>
          <p:nvPr>
            <p:ph idx="13"/>
          </p:nvPr>
        </p:nvSpPr>
        <p:spPr>
          <a:xfrm>
            <a:off x="839388" y="3024145"/>
            <a:ext cx="10510179" cy="990015"/>
          </a:xfrm>
        </p:spPr>
        <p:txBody>
          <a:bodyPr/>
          <a:lstStyle/>
          <a:p>
            <a:r>
              <a:rPr lang="en-US" sz="1400" cap="all" dirty="0">
                <a:solidFill>
                  <a:srgbClr val="000000"/>
                </a:solidFill>
                <a:latin typeface="Arial Narrow Bold" panose="020B0706020202030204" pitchFamily="34" charset="0"/>
                <a:cs typeface="Arial" charset="0"/>
              </a:rPr>
              <a:t>CSS stands for Cascading Style Sheets and  is a simple design language intended to simplify the process of making web pages presentable.</a:t>
            </a:r>
          </a:p>
          <a:p>
            <a:r>
              <a:rPr lang="en-US" sz="1400" cap="all" dirty="0">
                <a:solidFill>
                  <a:srgbClr val="000000"/>
                </a:solidFill>
                <a:latin typeface="Arial Narrow Bold" panose="020B0706020202030204" pitchFamily="34" charset="0"/>
                <a:cs typeface="Arial" charset="0"/>
              </a:rPr>
              <a:t>With </a:t>
            </a:r>
            <a:r>
              <a:rPr lang="en-US" sz="1400" cap="all" dirty="0" err="1">
                <a:solidFill>
                  <a:srgbClr val="000000"/>
                </a:solidFill>
                <a:latin typeface="Arial Narrow Bold" panose="020B0706020202030204" pitchFamily="34" charset="0"/>
                <a:cs typeface="Arial" charset="0"/>
              </a:rPr>
              <a:t>css</a:t>
            </a:r>
            <a:r>
              <a:rPr lang="en-US" sz="1400" cap="all" dirty="0">
                <a:solidFill>
                  <a:srgbClr val="000000"/>
                </a:solidFill>
                <a:latin typeface="Arial Narrow Bold" panose="020B0706020202030204" pitchFamily="34" charset="0"/>
                <a:cs typeface="Arial" charset="0"/>
              </a:rPr>
              <a:t> developers can control from the color of a text as far as the different designs of a page depending on the device and screen in which a user access it.</a:t>
            </a:r>
            <a:endParaRPr lang="en-US" dirty="0"/>
          </a:p>
        </p:txBody>
      </p:sp>
    </p:spTree>
    <p:extLst>
      <p:ext uri="{BB962C8B-B14F-4D97-AF65-F5344CB8AC3E}">
        <p14:creationId xmlns:p14="http://schemas.microsoft.com/office/powerpoint/2010/main" val="3021712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t>
            </a:r>
            <a:r>
              <a:rPr lang="en-US" dirty="0" err="1"/>
              <a:t>css</a:t>
            </a:r>
            <a:r>
              <a:rPr lang="en-US" dirty="0"/>
              <a:t> for locating elements in </a:t>
            </a:r>
            <a:r>
              <a:rPr lang="en-US" dirty="0" err="1"/>
              <a:t>HTMl</a:t>
            </a:r>
            <a:endParaRPr lang="en-US" dirty="0"/>
          </a:p>
        </p:txBody>
      </p:sp>
      <p:sp>
        <p:nvSpPr>
          <p:cNvPr id="17" name="Content Placeholder 16"/>
          <p:cNvSpPr>
            <a:spLocks noGrp="1"/>
          </p:cNvSpPr>
          <p:nvPr>
            <p:ph idx="22"/>
          </p:nvPr>
        </p:nvSpPr>
        <p:spPr>
          <a:xfrm>
            <a:off x="1180011" y="2690471"/>
            <a:ext cx="9831977" cy="1201232"/>
          </a:xfrm>
        </p:spPr>
        <p:txBody>
          <a:bodyPr/>
          <a:lstStyle/>
          <a:p>
            <a:pPr algn="l"/>
            <a:r>
              <a:rPr lang="en-US" dirty="0"/>
              <a:t>A CSS Selector is a combination of an element selector and a value which identifies the web element within a web page.</a:t>
            </a:r>
          </a:p>
          <a:p>
            <a:pPr algn="l"/>
            <a:r>
              <a:rPr lang="en-US" dirty="0"/>
              <a:t>They are string representations of HTML tags, attributes, Id and Class.  As such they are patterns that match against elements in a tree and are one of several technologies that can be used to select nodes in an XML document. </a:t>
            </a:r>
          </a:p>
          <a:p>
            <a:pPr algn="l"/>
            <a:r>
              <a:rPr lang="en-US" dirty="0"/>
              <a:t>Selectors may range from simple element names to rich contextual representations.</a:t>
            </a:r>
          </a:p>
        </p:txBody>
      </p:sp>
    </p:spTree>
    <p:extLst>
      <p:ext uri="{BB962C8B-B14F-4D97-AF65-F5344CB8AC3E}">
        <p14:creationId xmlns:p14="http://schemas.microsoft.com/office/powerpoint/2010/main" val="5486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9521-ECBF-4BDA-903B-58CF2A904618}"/>
              </a:ext>
            </a:extLst>
          </p:cNvPr>
          <p:cNvSpPr>
            <a:spLocks noGrp="1"/>
          </p:cNvSpPr>
          <p:nvPr>
            <p:ph type="title"/>
          </p:nvPr>
        </p:nvSpPr>
        <p:spPr/>
        <p:txBody>
          <a:bodyPr/>
          <a:lstStyle/>
          <a:p>
            <a:r>
              <a:rPr lang="es-AR" dirty="0"/>
              <a:t>Types of </a:t>
            </a:r>
            <a:r>
              <a:rPr lang="es-AR" dirty="0" err="1"/>
              <a:t>Css</a:t>
            </a:r>
            <a:r>
              <a:rPr lang="es-AR" dirty="0"/>
              <a:t> </a:t>
            </a:r>
            <a:r>
              <a:rPr lang="es-AR" dirty="0" err="1"/>
              <a:t>Selectors</a:t>
            </a:r>
            <a:endParaRPr lang="en-US" dirty="0"/>
          </a:p>
        </p:txBody>
      </p:sp>
      <p:sp>
        <p:nvSpPr>
          <p:cNvPr id="3" name="Content Placeholder 2">
            <a:extLst>
              <a:ext uri="{FF2B5EF4-FFF2-40B4-BE49-F238E27FC236}">
                <a16:creationId xmlns:a16="http://schemas.microsoft.com/office/drawing/2014/main" id="{F949BB78-3FA1-43C8-97ED-0B65C1E0E792}"/>
              </a:ext>
            </a:extLst>
          </p:cNvPr>
          <p:cNvSpPr>
            <a:spLocks noGrp="1"/>
          </p:cNvSpPr>
          <p:nvPr>
            <p:ph idx="19"/>
          </p:nvPr>
        </p:nvSpPr>
        <p:spPr>
          <a:xfrm>
            <a:off x="806823" y="1733926"/>
            <a:ext cx="3267235" cy="448637"/>
          </a:xfrm>
        </p:spPr>
        <p:txBody>
          <a:bodyPr/>
          <a:lstStyle/>
          <a:p>
            <a:r>
              <a:rPr lang="es-AR" b="0" dirty="0"/>
              <a:t>Universal </a:t>
            </a:r>
            <a:r>
              <a:rPr lang="es-AR" b="0" dirty="0" err="1"/>
              <a:t>Selectors</a:t>
            </a:r>
            <a:endParaRPr lang="en-US" dirty="0"/>
          </a:p>
        </p:txBody>
      </p:sp>
      <p:sp>
        <p:nvSpPr>
          <p:cNvPr id="4" name="Content Placeholder 3">
            <a:extLst>
              <a:ext uri="{FF2B5EF4-FFF2-40B4-BE49-F238E27FC236}">
                <a16:creationId xmlns:a16="http://schemas.microsoft.com/office/drawing/2014/main" id="{7FD3A440-A0D2-46F2-8CEC-980799A028AD}"/>
              </a:ext>
            </a:extLst>
          </p:cNvPr>
          <p:cNvSpPr>
            <a:spLocks noGrp="1"/>
          </p:cNvSpPr>
          <p:nvPr>
            <p:ph idx="21"/>
          </p:nvPr>
        </p:nvSpPr>
        <p:spPr>
          <a:xfrm>
            <a:off x="4399540" y="1733926"/>
            <a:ext cx="3267235" cy="448637"/>
          </a:xfrm>
        </p:spPr>
        <p:txBody>
          <a:bodyPr>
            <a:normAutofit/>
          </a:bodyPr>
          <a:lstStyle/>
          <a:p>
            <a:r>
              <a:rPr lang="es-AR" b="0" dirty="0"/>
              <a:t>Atribute </a:t>
            </a:r>
            <a:r>
              <a:rPr lang="es-AR" b="0" dirty="0" err="1"/>
              <a:t>selectors</a:t>
            </a:r>
            <a:endParaRPr lang="en-US" dirty="0"/>
          </a:p>
        </p:txBody>
      </p:sp>
      <p:sp>
        <p:nvSpPr>
          <p:cNvPr id="5" name="Content Placeholder 4">
            <a:extLst>
              <a:ext uri="{FF2B5EF4-FFF2-40B4-BE49-F238E27FC236}">
                <a16:creationId xmlns:a16="http://schemas.microsoft.com/office/drawing/2014/main" id="{64A17874-91E2-47E1-BE58-0D497D637D0F}"/>
              </a:ext>
            </a:extLst>
          </p:cNvPr>
          <p:cNvSpPr>
            <a:spLocks noGrp="1"/>
          </p:cNvSpPr>
          <p:nvPr>
            <p:ph idx="23"/>
          </p:nvPr>
        </p:nvSpPr>
        <p:spPr>
          <a:xfrm>
            <a:off x="8093354" y="1733925"/>
            <a:ext cx="3267235" cy="448637"/>
          </a:xfrm>
        </p:spPr>
        <p:txBody>
          <a:bodyPr/>
          <a:lstStyle/>
          <a:p>
            <a:r>
              <a:rPr lang="es-AR" b="0" dirty="0" err="1"/>
              <a:t>Class</a:t>
            </a:r>
            <a:r>
              <a:rPr lang="es-AR" b="0" dirty="0"/>
              <a:t> </a:t>
            </a:r>
            <a:r>
              <a:rPr lang="es-AR" b="0" dirty="0" err="1"/>
              <a:t>selectors</a:t>
            </a:r>
            <a:endParaRPr lang="en-US" dirty="0"/>
          </a:p>
        </p:txBody>
      </p:sp>
      <p:sp>
        <p:nvSpPr>
          <p:cNvPr id="6" name="Content Placeholder 5">
            <a:extLst>
              <a:ext uri="{FF2B5EF4-FFF2-40B4-BE49-F238E27FC236}">
                <a16:creationId xmlns:a16="http://schemas.microsoft.com/office/drawing/2014/main" id="{7595BCA8-EB2A-4A67-B3A7-C2479F1FA16A}"/>
              </a:ext>
            </a:extLst>
          </p:cNvPr>
          <p:cNvSpPr>
            <a:spLocks noGrp="1"/>
          </p:cNvSpPr>
          <p:nvPr>
            <p:ph idx="13"/>
          </p:nvPr>
        </p:nvSpPr>
        <p:spPr>
          <a:xfrm>
            <a:off x="806822" y="2224392"/>
            <a:ext cx="3267235" cy="2072362"/>
          </a:xfrm>
        </p:spPr>
        <p:txBody>
          <a:bodyPr/>
          <a:lstStyle/>
          <a:p>
            <a:r>
              <a:rPr lang="en-US" dirty="0">
                <a:latin typeface="+mj-lt"/>
              </a:rPr>
              <a:t>The </a:t>
            </a:r>
            <a:r>
              <a:rPr lang="en-US" b="1" i="1" dirty="0">
                <a:latin typeface="+mj-lt"/>
              </a:rPr>
              <a:t>universal selector</a:t>
            </a:r>
            <a:r>
              <a:rPr lang="en-US" dirty="0">
                <a:latin typeface="+mj-lt"/>
              </a:rPr>
              <a:t>, written as a </a:t>
            </a:r>
            <a:r>
              <a:rPr lang="en-US" dirty="0">
                <a:latin typeface="+mj-lt"/>
                <a:hlinkClick r:id="rId2"/>
              </a:rPr>
              <a:t>CSS qualified name</a:t>
            </a:r>
            <a:r>
              <a:rPr lang="en-US" dirty="0">
                <a:latin typeface="+mj-lt"/>
              </a:rPr>
              <a:t> </a:t>
            </a:r>
            <a:r>
              <a:rPr lang="en-US" dirty="0">
                <a:latin typeface="+mj-lt"/>
                <a:hlinkClick r:id="rId3"/>
              </a:rPr>
              <a:t>[CSS3NAMESPACE]</a:t>
            </a:r>
            <a:r>
              <a:rPr lang="en-US" dirty="0">
                <a:latin typeface="+mj-lt"/>
              </a:rPr>
              <a:t> with an asterisk (</a:t>
            </a:r>
            <a:r>
              <a:rPr lang="en-US" b="1" i="1" dirty="0">
                <a:latin typeface="+mj-lt"/>
              </a:rPr>
              <a:t>*</a:t>
            </a:r>
            <a:r>
              <a:rPr lang="en-US" dirty="0">
                <a:latin typeface="+mj-lt"/>
              </a:rPr>
              <a:t> U+002A) as the local name, represents the qualified name of any element type. It represents any single element in the document tree.</a:t>
            </a:r>
          </a:p>
          <a:p>
            <a:endParaRPr lang="es-MX" dirty="0">
              <a:latin typeface="+mj-lt"/>
            </a:endParaRPr>
          </a:p>
          <a:p>
            <a:r>
              <a:rPr lang="es-MX" dirty="0" err="1">
                <a:latin typeface="+mj-lt"/>
              </a:rPr>
              <a:t>Example</a:t>
            </a:r>
            <a:r>
              <a:rPr lang="es-MX" dirty="0">
                <a:latin typeface="+mj-lt"/>
              </a:rPr>
              <a:t>: </a:t>
            </a:r>
            <a:r>
              <a:rPr lang="es-MX" b="1" dirty="0">
                <a:latin typeface="+mj-lt"/>
              </a:rPr>
              <a:t>#</a:t>
            </a:r>
            <a:r>
              <a:rPr lang="es-MX" b="1" dirty="0" err="1">
                <a:latin typeface="+mj-lt"/>
              </a:rPr>
              <a:t>myid</a:t>
            </a:r>
            <a:r>
              <a:rPr lang="es-MX" b="1" dirty="0">
                <a:latin typeface="+mj-lt"/>
              </a:rPr>
              <a:t>, *.</a:t>
            </a:r>
            <a:r>
              <a:rPr lang="es-MX" b="1" dirty="0" err="1">
                <a:latin typeface="+mj-lt"/>
              </a:rPr>
              <a:t>warning</a:t>
            </a:r>
            <a:r>
              <a:rPr lang="es-MX" b="1" dirty="0">
                <a:latin typeface="+mj-lt"/>
              </a:rPr>
              <a:t>, </a:t>
            </a:r>
            <a:endParaRPr lang="en-US" b="1" dirty="0">
              <a:latin typeface="+mj-lt"/>
            </a:endParaRPr>
          </a:p>
        </p:txBody>
      </p:sp>
      <p:sp>
        <p:nvSpPr>
          <p:cNvPr id="7" name="Content Placeholder 6">
            <a:extLst>
              <a:ext uri="{FF2B5EF4-FFF2-40B4-BE49-F238E27FC236}">
                <a16:creationId xmlns:a16="http://schemas.microsoft.com/office/drawing/2014/main" id="{54538E43-6602-4351-8C65-365DF692540D}"/>
              </a:ext>
            </a:extLst>
          </p:cNvPr>
          <p:cNvSpPr>
            <a:spLocks noGrp="1"/>
          </p:cNvSpPr>
          <p:nvPr>
            <p:ph idx="24"/>
          </p:nvPr>
        </p:nvSpPr>
        <p:spPr>
          <a:xfrm>
            <a:off x="4399540" y="2224392"/>
            <a:ext cx="3267235" cy="1944122"/>
          </a:xfrm>
        </p:spPr>
        <p:txBody>
          <a:bodyPr/>
          <a:lstStyle/>
          <a:p>
            <a:r>
              <a:rPr lang="en-US" dirty="0">
                <a:latin typeface="Arial Narrow" panose="020B0606020202030204" pitchFamily="34" charset="0"/>
              </a:rPr>
              <a:t>Selectors allow the representation of an element’s attributes. When a selector is used as an expression to match against an element, attribute selectors must be considered to match an element if that element has an attribute that matches the attribute represented by the attribute selector.</a:t>
            </a:r>
          </a:p>
          <a:p>
            <a:r>
              <a:rPr lang="es-AR" dirty="0" err="1">
                <a:latin typeface="Arial Narrow" panose="020B0606020202030204" pitchFamily="34" charset="0"/>
              </a:rPr>
              <a:t>Example</a:t>
            </a:r>
            <a:r>
              <a:rPr lang="es-AR" dirty="0">
                <a:latin typeface="Arial Narrow" panose="020B0606020202030204" pitchFamily="34" charset="0"/>
              </a:rPr>
              <a:t>: </a:t>
            </a:r>
            <a:r>
              <a:rPr lang="es-AR" b="1" dirty="0">
                <a:latin typeface="Arial Narrow" panose="020B0606020202030204" pitchFamily="34" charset="0"/>
              </a:rPr>
              <a:t>[</a:t>
            </a:r>
            <a:r>
              <a:rPr lang="es-AR" b="1" dirty="0" err="1">
                <a:latin typeface="Arial Narrow" panose="020B0606020202030204" pitchFamily="34" charset="0"/>
              </a:rPr>
              <a:t>att</a:t>
            </a:r>
            <a:r>
              <a:rPr lang="es-AR" b="1" dirty="0">
                <a:latin typeface="Arial Narrow" panose="020B0606020202030204" pitchFamily="34" charset="0"/>
              </a:rPr>
              <a:t>], [</a:t>
            </a:r>
            <a:r>
              <a:rPr lang="es-AR" b="1" dirty="0" err="1">
                <a:latin typeface="Arial Narrow" panose="020B0606020202030204" pitchFamily="34" charset="0"/>
              </a:rPr>
              <a:t>att</a:t>
            </a:r>
            <a:r>
              <a:rPr lang="es-AR" b="1" dirty="0">
                <a:latin typeface="Arial Narrow" panose="020B0606020202030204" pitchFamily="34" charset="0"/>
              </a:rPr>
              <a:t> = </a:t>
            </a:r>
            <a:r>
              <a:rPr lang="es-AR" b="1" dirty="0" err="1">
                <a:latin typeface="Arial Narrow" panose="020B0606020202030204" pitchFamily="34" charset="0"/>
              </a:rPr>
              <a:t>value</a:t>
            </a:r>
            <a:r>
              <a:rPr lang="es-AR" b="1" dirty="0">
                <a:latin typeface="Arial Narrow" panose="020B0606020202030204" pitchFamily="34" charset="0"/>
              </a:rPr>
              <a:t>]</a:t>
            </a:r>
            <a:endParaRPr lang="en-US" dirty="0">
              <a:latin typeface="Arial Narrow" panose="020B0606020202030204" pitchFamily="34" charset="0"/>
            </a:endParaRPr>
          </a:p>
        </p:txBody>
      </p:sp>
      <p:sp>
        <p:nvSpPr>
          <p:cNvPr id="8" name="Content Placeholder 7">
            <a:extLst>
              <a:ext uri="{FF2B5EF4-FFF2-40B4-BE49-F238E27FC236}">
                <a16:creationId xmlns:a16="http://schemas.microsoft.com/office/drawing/2014/main" id="{15D3941C-ACE7-4E2E-9DFB-0F0C02A9759F}"/>
              </a:ext>
            </a:extLst>
          </p:cNvPr>
          <p:cNvSpPr>
            <a:spLocks noGrp="1"/>
          </p:cNvSpPr>
          <p:nvPr>
            <p:ph idx="25"/>
          </p:nvPr>
        </p:nvSpPr>
        <p:spPr>
          <a:xfrm>
            <a:off x="8093353" y="2224392"/>
            <a:ext cx="3267235" cy="1641475"/>
          </a:xfrm>
        </p:spPr>
        <p:txBody>
          <a:bodyPr/>
          <a:lstStyle/>
          <a:p>
            <a:r>
              <a:rPr lang="en-US" dirty="0">
                <a:latin typeface="+mj-lt"/>
              </a:rPr>
              <a:t>An alternative to the attribute selector, when the class name is available it can be used as a CSS selector. Note that when a class have white spaces within, those are replaced by a “.”.</a:t>
            </a:r>
          </a:p>
          <a:p>
            <a:endParaRPr lang="en-US" dirty="0">
              <a:latin typeface="+mj-lt"/>
            </a:endParaRPr>
          </a:p>
          <a:p>
            <a:r>
              <a:rPr lang="en-US" dirty="0">
                <a:latin typeface="+mj-lt"/>
              </a:rPr>
              <a:t>Example: </a:t>
            </a:r>
            <a:r>
              <a:rPr lang="en-US" b="1" dirty="0" err="1">
                <a:latin typeface="+mj-lt"/>
              </a:rPr>
              <a:t>div.value</a:t>
            </a:r>
            <a:r>
              <a:rPr lang="en-US" b="1" dirty="0">
                <a:latin typeface="+mj-lt"/>
              </a:rPr>
              <a:t>, div[class=value]</a:t>
            </a:r>
            <a:r>
              <a:rPr lang="en-US" dirty="0">
                <a:latin typeface="+mj-lt"/>
              </a:rPr>
              <a:t>.</a:t>
            </a:r>
          </a:p>
        </p:txBody>
      </p:sp>
    </p:spTree>
    <p:extLst>
      <p:ext uri="{BB962C8B-B14F-4D97-AF65-F5344CB8AC3E}">
        <p14:creationId xmlns:p14="http://schemas.microsoft.com/office/powerpoint/2010/main" val="3425473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9521-ECBF-4BDA-903B-58CF2A904618}"/>
              </a:ext>
            </a:extLst>
          </p:cNvPr>
          <p:cNvSpPr>
            <a:spLocks noGrp="1"/>
          </p:cNvSpPr>
          <p:nvPr>
            <p:ph type="title"/>
          </p:nvPr>
        </p:nvSpPr>
        <p:spPr/>
        <p:txBody>
          <a:bodyPr/>
          <a:lstStyle/>
          <a:p>
            <a:r>
              <a:rPr lang="es-AR" dirty="0"/>
              <a:t>Types of </a:t>
            </a:r>
            <a:r>
              <a:rPr lang="es-AR" dirty="0" err="1"/>
              <a:t>Css</a:t>
            </a:r>
            <a:r>
              <a:rPr lang="es-AR" dirty="0"/>
              <a:t> </a:t>
            </a:r>
            <a:r>
              <a:rPr lang="es-AR" dirty="0" err="1"/>
              <a:t>Selectors</a:t>
            </a:r>
            <a:endParaRPr lang="en-US" dirty="0"/>
          </a:p>
        </p:txBody>
      </p:sp>
      <p:sp>
        <p:nvSpPr>
          <p:cNvPr id="3" name="Content Placeholder 2">
            <a:extLst>
              <a:ext uri="{FF2B5EF4-FFF2-40B4-BE49-F238E27FC236}">
                <a16:creationId xmlns:a16="http://schemas.microsoft.com/office/drawing/2014/main" id="{F949BB78-3FA1-43C8-97ED-0B65C1E0E792}"/>
              </a:ext>
            </a:extLst>
          </p:cNvPr>
          <p:cNvSpPr>
            <a:spLocks noGrp="1"/>
          </p:cNvSpPr>
          <p:nvPr>
            <p:ph idx="19"/>
          </p:nvPr>
        </p:nvSpPr>
        <p:spPr>
          <a:xfrm>
            <a:off x="1661956" y="1750859"/>
            <a:ext cx="3267235" cy="448637"/>
          </a:xfrm>
        </p:spPr>
        <p:txBody>
          <a:bodyPr/>
          <a:lstStyle/>
          <a:p>
            <a:r>
              <a:rPr lang="es-AR" b="0" dirty="0"/>
              <a:t>ID </a:t>
            </a:r>
            <a:r>
              <a:rPr lang="es-AR" b="0" dirty="0" err="1"/>
              <a:t>selectors</a:t>
            </a:r>
            <a:endParaRPr lang="en-US" dirty="0"/>
          </a:p>
        </p:txBody>
      </p:sp>
      <p:sp>
        <p:nvSpPr>
          <p:cNvPr id="4" name="Content Placeholder 3">
            <a:extLst>
              <a:ext uri="{FF2B5EF4-FFF2-40B4-BE49-F238E27FC236}">
                <a16:creationId xmlns:a16="http://schemas.microsoft.com/office/drawing/2014/main" id="{7FD3A440-A0D2-46F2-8CEC-980799A028AD}"/>
              </a:ext>
            </a:extLst>
          </p:cNvPr>
          <p:cNvSpPr>
            <a:spLocks noGrp="1"/>
          </p:cNvSpPr>
          <p:nvPr>
            <p:ph idx="21"/>
          </p:nvPr>
        </p:nvSpPr>
        <p:spPr>
          <a:xfrm>
            <a:off x="7179942" y="1843992"/>
            <a:ext cx="3267235" cy="448637"/>
          </a:xfrm>
        </p:spPr>
        <p:txBody>
          <a:bodyPr>
            <a:normAutofit/>
          </a:bodyPr>
          <a:lstStyle/>
          <a:p>
            <a:r>
              <a:rPr lang="en-US" b="0" dirty="0"/>
              <a:t>Pseudo-classes</a:t>
            </a:r>
          </a:p>
        </p:txBody>
      </p:sp>
      <p:sp>
        <p:nvSpPr>
          <p:cNvPr id="6" name="Content Placeholder 5">
            <a:extLst>
              <a:ext uri="{FF2B5EF4-FFF2-40B4-BE49-F238E27FC236}">
                <a16:creationId xmlns:a16="http://schemas.microsoft.com/office/drawing/2014/main" id="{7595BCA8-EB2A-4A67-B3A7-C2479F1FA16A}"/>
              </a:ext>
            </a:extLst>
          </p:cNvPr>
          <p:cNvSpPr>
            <a:spLocks noGrp="1"/>
          </p:cNvSpPr>
          <p:nvPr>
            <p:ph idx="13"/>
          </p:nvPr>
        </p:nvSpPr>
        <p:spPr>
          <a:xfrm>
            <a:off x="1661956" y="2316191"/>
            <a:ext cx="3267235" cy="2805896"/>
          </a:xfrm>
        </p:spPr>
        <p:txBody>
          <a:bodyPr/>
          <a:lstStyle/>
          <a:p>
            <a:r>
              <a:rPr lang="en-US" dirty="0">
                <a:latin typeface="+mj-lt"/>
              </a:rPr>
              <a:t>Document languages may contain attributes that are declared to be of type ID. What makes attributes of type ID special is that no two such attributes can have the same value in a conformant document, regardless of the type of the elements that carry them; whatever the document language, an ID typed attribute can be used to uniquely identify its element. In HTML all ID attributes are named "id"; XML applications may name ID attributes differently, but the same restriction applies.</a:t>
            </a:r>
          </a:p>
          <a:p>
            <a:r>
              <a:rPr lang="en-US" dirty="0">
                <a:latin typeface="+mj-lt"/>
              </a:rPr>
              <a:t>Example: </a:t>
            </a:r>
            <a:r>
              <a:rPr lang="en-US" b="1" dirty="0">
                <a:latin typeface="+mj-lt"/>
              </a:rPr>
              <a:t>#</a:t>
            </a:r>
            <a:r>
              <a:rPr lang="en-US" b="1" dirty="0" err="1">
                <a:latin typeface="+mj-lt"/>
              </a:rPr>
              <a:t>myid</a:t>
            </a:r>
            <a:r>
              <a:rPr lang="en-US" b="1" dirty="0">
                <a:latin typeface="+mj-lt"/>
              </a:rPr>
              <a:t>, tag[id = </a:t>
            </a:r>
            <a:r>
              <a:rPr lang="en-US" b="1" dirty="0" err="1">
                <a:latin typeface="+mj-lt"/>
              </a:rPr>
              <a:t>myid</a:t>
            </a:r>
            <a:r>
              <a:rPr lang="en-US" b="1" dirty="0">
                <a:latin typeface="+mj-lt"/>
              </a:rPr>
              <a:t>]</a:t>
            </a:r>
          </a:p>
        </p:txBody>
      </p:sp>
      <p:sp>
        <p:nvSpPr>
          <p:cNvPr id="7" name="Content Placeholder 6">
            <a:extLst>
              <a:ext uri="{FF2B5EF4-FFF2-40B4-BE49-F238E27FC236}">
                <a16:creationId xmlns:a16="http://schemas.microsoft.com/office/drawing/2014/main" id="{54538E43-6602-4351-8C65-365DF692540D}"/>
              </a:ext>
            </a:extLst>
          </p:cNvPr>
          <p:cNvSpPr>
            <a:spLocks noGrp="1"/>
          </p:cNvSpPr>
          <p:nvPr>
            <p:ph idx="24"/>
          </p:nvPr>
        </p:nvSpPr>
        <p:spPr>
          <a:xfrm>
            <a:off x="7179941" y="2478392"/>
            <a:ext cx="3267235" cy="2416046"/>
          </a:xfrm>
        </p:spPr>
        <p:txBody>
          <a:bodyPr/>
          <a:lstStyle/>
          <a:p>
            <a:r>
              <a:rPr lang="en-US" dirty="0">
                <a:latin typeface="Arial Narrow" panose="020B0606020202030204" pitchFamily="34" charset="0"/>
              </a:rPr>
              <a:t>The pseudo-class concept is introduced to permit selection based on information that lies outside of the document tree or that cannot be expressed using the other simple selectors.</a:t>
            </a:r>
          </a:p>
          <a:p>
            <a:r>
              <a:rPr lang="en-US" dirty="0">
                <a:latin typeface="Arial Narrow" panose="020B0606020202030204" pitchFamily="34" charset="0"/>
              </a:rPr>
              <a:t>A pseudo-class always consists of a "colon" (:) followed by the name of the pseudo-class and optionally by a value between parentheses.</a:t>
            </a:r>
          </a:p>
          <a:p>
            <a:endParaRPr lang="es-AR" dirty="0">
              <a:latin typeface="Arial Narrow" panose="020B0606020202030204" pitchFamily="34" charset="0"/>
            </a:endParaRPr>
          </a:p>
          <a:p>
            <a:r>
              <a:rPr lang="es-AR" dirty="0" err="1">
                <a:latin typeface="Arial Narrow" panose="020B0606020202030204" pitchFamily="34" charset="0"/>
              </a:rPr>
              <a:t>Example</a:t>
            </a:r>
            <a:r>
              <a:rPr lang="es-AR" dirty="0">
                <a:latin typeface="Arial Narrow" panose="020B0606020202030204" pitchFamily="34" charset="0"/>
              </a:rPr>
              <a:t>: </a:t>
            </a:r>
            <a:r>
              <a:rPr lang="es-AR" b="1" dirty="0">
                <a:latin typeface="Arial Narrow" panose="020B0606020202030204" pitchFamily="34" charset="0"/>
              </a:rPr>
              <a:t>E:nth-child(n), E:empty</a:t>
            </a:r>
            <a:endParaRPr lang="en-US" dirty="0">
              <a:latin typeface="Arial Narrow" panose="020B0606020202030204" pitchFamily="34" charset="0"/>
            </a:endParaRPr>
          </a:p>
        </p:txBody>
      </p:sp>
    </p:spTree>
    <p:extLst>
      <p:ext uri="{BB962C8B-B14F-4D97-AF65-F5344CB8AC3E}">
        <p14:creationId xmlns:p14="http://schemas.microsoft.com/office/powerpoint/2010/main" val="3728028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05307-1072-47E6-AE7F-8A9855A2B199}"/>
              </a:ext>
            </a:extLst>
          </p:cNvPr>
          <p:cNvSpPr>
            <a:spLocks noGrp="1"/>
          </p:cNvSpPr>
          <p:nvPr>
            <p:ph type="title"/>
          </p:nvPr>
        </p:nvSpPr>
        <p:spPr/>
        <p:txBody>
          <a:bodyPr/>
          <a:lstStyle/>
          <a:p>
            <a:r>
              <a:rPr lang="es-AR" dirty="0"/>
              <a:t>Sample HTML code</a:t>
            </a:r>
            <a:endParaRPr lang="en-US" dirty="0"/>
          </a:p>
        </p:txBody>
      </p:sp>
      <p:sp>
        <p:nvSpPr>
          <p:cNvPr id="6" name="Content Placeholder 5">
            <a:extLst>
              <a:ext uri="{FF2B5EF4-FFF2-40B4-BE49-F238E27FC236}">
                <a16:creationId xmlns:a16="http://schemas.microsoft.com/office/drawing/2014/main" id="{5110BD4B-3806-4353-9B88-2CA574D79BD0}"/>
              </a:ext>
            </a:extLst>
          </p:cNvPr>
          <p:cNvSpPr>
            <a:spLocks noGrp="1"/>
          </p:cNvSpPr>
          <p:nvPr>
            <p:ph idx="21"/>
          </p:nvPr>
        </p:nvSpPr>
        <p:spPr>
          <a:xfrm>
            <a:off x="1210833" y="1922244"/>
            <a:ext cx="5007236" cy="646331"/>
          </a:xfrm>
        </p:spPr>
        <p:txBody>
          <a:bodyPr/>
          <a:lstStyle/>
          <a:p>
            <a:r>
              <a:rPr lang="en-US" b="0" dirty="0"/>
              <a:t>Following HTML will be used for the explaining XPath syntax.</a:t>
            </a:r>
            <a:endParaRPr lang="en-US" dirty="0"/>
          </a:p>
        </p:txBody>
      </p:sp>
      <p:pic>
        <p:nvPicPr>
          <p:cNvPr id="3074" name="Picture 2" descr="http://pragmatictestlabs.com/wp-content/uploads/2016/09/2-1.png">
            <a:extLst>
              <a:ext uri="{FF2B5EF4-FFF2-40B4-BE49-F238E27FC236}">
                <a16:creationId xmlns:a16="http://schemas.microsoft.com/office/drawing/2014/main" id="{17A5302C-B1D7-49EB-93F1-2D85FB3FEAAB}"/>
              </a:ext>
            </a:extLst>
          </p:cNvPr>
          <p:cNvPicPr>
            <a:picLocks noGrp="1" noChangeAspect="1" noChangeArrowheads="1"/>
          </p:cNvPicPr>
          <p:nvPr>
            <p:ph idx="20"/>
          </p:nvPr>
        </p:nvPicPr>
        <p:blipFill>
          <a:blip r:embed="rId2">
            <a:extLst>
              <a:ext uri="{28A0092B-C50C-407E-A947-70E740481C1C}">
                <a14:useLocalDpi xmlns:a14="http://schemas.microsoft.com/office/drawing/2010/main" val="0"/>
              </a:ext>
            </a:extLst>
          </a:blip>
          <a:srcRect/>
          <a:stretch>
            <a:fillRect/>
          </a:stretch>
        </p:blipFill>
        <p:spPr bwMode="auto">
          <a:xfrm>
            <a:off x="1210833" y="2709068"/>
            <a:ext cx="5007236" cy="34793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pragmatictestlabs.com/wp-content/uploads/2016/09/3.png">
            <a:extLst>
              <a:ext uri="{FF2B5EF4-FFF2-40B4-BE49-F238E27FC236}">
                <a16:creationId xmlns:a16="http://schemas.microsoft.com/office/drawing/2014/main" id="{21FDF69E-4C0E-4B40-931E-081653EA4A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5270" y="1922244"/>
            <a:ext cx="2943225" cy="20288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pragmatictestlabs.com/wp-content/uploads/2016/09/30.png">
            <a:extLst>
              <a:ext uri="{FF2B5EF4-FFF2-40B4-BE49-F238E27FC236}">
                <a16:creationId xmlns:a16="http://schemas.microsoft.com/office/drawing/2014/main" id="{C2E0BCA1-EE61-4835-8A49-883C5B7B0A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8069" y="4448730"/>
            <a:ext cx="5181600" cy="127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230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E7BB0-2E50-422C-8D79-9DC79C2F8F11}"/>
              </a:ext>
            </a:extLst>
          </p:cNvPr>
          <p:cNvSpPr>
            <a:spLocks noGrp="1"/>
          </p:cNvSpPr>
          <p:nvPr>
            <p:ph type="title"/>
          </p:nvPr>
        </p:nvSpPr>
        <p:spPr/>
        <p:txBody>
          <a:bodyPr/>
          <a:lstStyle/>
          <a:p>
            <a:r>
              <a:rPr lang="es-AR" dirty="0" err="1"/>
              <a:t>Locating</a:t>
            </a:r>
            <a:r>
              <a:rPr lang="es-AR" dirty="0"/>
              <a:t> </a:t>
            </a:r>
            <a:r>
              <a:rPr lang="es-AR" dirty="0" err="1"/>
              <a:t>elements</a:t>
            </a:r>
            <a:endParaRPr lang="en-US" dirty="0"/>
          </a:p>
        </p:txBody>
      </p:sp>
      <p:sp>
        <p:nvSpPr>
          <p:cNvPr id="3" name="Content Placeholder 2">
            <a:extLst>
              <a:ext uri="{FF2B5EF4-FFF2-40B4-BE49-F238E27FC236}">
                <a16:creationId xmlns:a16="http://schemas.microsoft.com/office/drawing/2014/main" id="{BED70FF2-AA9C-4A15-847E-F5901053944E}"/>
              </a:ext>
            </a:extLst>
          </p:cNvPr>
          <p:cNvSpPr>
            <a:spLocks noGrp="1"/>
          </p:cNvSpPr>
          <p:nvPr>
            <p:ph idx="19"/>
          </p:nvPr>
        </p:nvSpPr>
        <p:spPr>
          <a:xfrm>
            <a:off x="806823" y="1522010"/>
            <a:ext cx="3267235" cy="448637"/>
          </a:xfrm>
        </p:spPr>
        <p:txBody>
          <a:bodyPr/>
          <a:lstStyle/>
          <a:p>
            <a:r>
              <a:rPr lang="es-AR" b="0" dirty="0"/>
              <a:t>with </a:t>
            </a:r>
            <a:r>
              <a:rPr lang="es-AR" b="0" dirty="0" err="1"/>
              <a:t>Known</a:t>
            </a:r>
            <a:r>
              <a:rPr lang="es-AR" b="0" dirty="0"/>
              <a:t> </a:t>
            </a:r>
            <a:r>
              <a:rPr lang="es-AR" b="0" dirty="0" err="1"/>
              <a:t>Value</a:t>
            </a:r>
            <a:endParaRPr lang="en-US" dirty="0"/>
          </a:p>
        </p:txBody>
      </p:sp>
      <p:sp>
        <p:nvSpPr>
          <p:cNvPr id="4" name="Content Placeholder 3">
            <a:extLst>
              <a:ext uri="{FF2B5EF4-FFF2-40B4-BE49-F238E27FC236}">
                <a16:creationId xmlns:a16="http://schemas.microsoft.com/office/drawing/2014/main" id="{C7A9D197-5487-42A8-A611-28A7A8F9CB33}"/>
              </a:ext>
            </a:extLst>
          </p:cNvPr>
          <p:cNvSpPr>
            <a:spLocks noGrp="1"/>
          </p:cNvSpPr>
          <p:nvPr>
            <p:ph idx="21"/>
          </p:nvPr>
        </p:nvSpPr>
        <p:spPr>
          <a:xfrm>
            <a:off x="6993451" y="1752145"/>
            <a:ext cx="3267235" cy="448637"/>
          </a:xfrm>
        </p:spPr>
        <p:txBody>
          <a:bodyPr>
            <a:normAutofit lnSpcReduction="10000"/>
          </a:bodyPr>
          <a:lstStyle/>
          <a:p>
            <a:r>
              <a:rPr lang="en-US" b="0" dirty="0"/>
              <a:t>with known Element and Attributes</a:t>
            </a:r>
            <a:endParaRPr lang="en-US" dirty="0"/>
          </a:p>
        </p:txBody>
      </p:sp>
      <p:sp>
        <p:nvSpPr>
          <p:cNvPr id="6" name="Content Placeholder 5">
            <a:extLst>
              <a:ext uri="{FF2B5EF4-FFF2-40B4-BE49-F238E27FC236}">
                <a16:creationId xmlns:a16="http://schemas.microsoft.com/office/drawing/2014/main" id="{82DBEDCA-0196-46F5-BC34-9BCA17B3C0DF}"/>
              </a:ext>
            </a:extLst>
          </p:cNvPr>
          <p:cNvSpPr>
            <a:spLocks noGrp="1"/>
          </p:cNvSpPr>
          <p:nvPr>
            <p:ph idx="13"/>
          </p:nvPr>
        </p:nvSpPr>
        <p:spPr>
          <a:xfrm>
            <a:off x="806822" y="2111719"/>
            <a:ext cx="3267235" cy="3359894"/>
          </a:xfrm>
        </p:spPr>
        <p:txBody>
          <a:bodyPr/>
          <a:lstStyle/>
          <a:p>
            <a:r>
              <a:rPr lang="en-US" dirty="0"/>
              <a:t>The following syntax can be used for locating elements when at least one of the attribute value is unique and static (not changed).</a:t>
            </a:r>
          </a:p>
          <a:p>
            <a:r>
              <a:rPr lang="en-US" dirty="0"/>
              <a:t>Syntax:</a:t>
            </a:r>
          </a:p>
          <a:p>
            <a:r>
              <a:rPr lang="es-AR" dirty="0"/>
              <a:t>[</a:t>
            </a:r>
            <a:r>
              <a:rPr lang="es-AR" dirty="0" err="1"/>
              <a:t>Attribute</a:t>
            </a:r>
            <a:r>
              <a:rPr lang="es-AR" dirty="0"/>
              <a:t>=’</a:t>
            </a:r>
            <a:r>
              <a:rPr lang="es-AR" dirty="0" err="1"/>
              <a:t>Calue</a:t>
            </a:r>
            <a:r>
              <a:rPr lang="es-AR" dirty="0"/>
              <a:t>’]</a:t>
            </a:r>
          </a:p>
          <a:p>
            <a:r>
              <a:rPr lang="en-US" dirty="0"/>
              <a:t>Let’s consider the username field</a:t>
            </a:r>
          </a:p>
          <a:p>
            <a:r>
              <a:rPr lang="en-US" b="1" dirty="0"/>
              <a:t>Example: </a:t>
            </a:r>
            <a:endParaRPr lang="en-US" dirty="0"/>
          </a:p>
          <a:p>
            <a:r>
              <a:rPr lang="en-US" dirty="0"/>
              <a:t>[</a:t>
            </a:r>
            <a:r>
              <a:rPr lang="en-US" dirty="0">
                <a:solidFill>
                  <a:srgbClr val="FFCC00"/>
                </a:solidFill>
              </a:rPr>
              <a:t>id</a:t>
            </a:r>
            <a:r>
              <a:rPr lang="en-US" dirty="0"/>
              <a:t>=’</a:t>
            </a:r>
            <a:r>
              <a:rPr lang="en-US" dirty="0" err="1">
                <a:solidFill>
                  <a:srgbClr val="3366FF"/>
                </a:solidFill>
              </a:rPr>
              <a:t>txtUsername</a:t>
            </a:r>
            <a:r>
              <a:rPr lang="en-US" dirty="0"/>
              <a:t>’]</a:t>
            </a:r>
          </a:p>
          <a:p>
            <a:r>
              <a:rPr lang="en-US" dirty="0"/>
              <a:t>[</a:t>
            </a:r>
            <a:r>
              <a:rPr lang="en-US" dirty="0">
                <a:solidFill>
                  <a:srgbClr val="FFCC00"/>
                </a:solidFill>
              </a:rPr>
              <a:t>name</a:t>
            </a:r>
            <a:r>
              <a:rPr lang="en-US" dirty="0"/>
              <a:t>=’</a:t>
            </a:r>
            <a:r>
              <a:rPr lang="en-US" dirty="0" err="1">
                <a:solidFill>
                  <a:srgbClr val="3366FF"/>
                </a:solidFill>
              </a:rPr>
              <a:t>txtUsername</a:t>
            </a:r>
            <a:r>
              <a:rPr lang="en-US" dirty="0"/>
              <a:t>’]</a:t>
            </a:r>
          </a:p>
          <a:p>
            <a:r>
              <a:rPr lang="es-MX" dirty="0"/>
              <a:t>#</a:t>
            </a:r>
            <a:r>
              <a:rPr lang="en-US" dirty="0" err="1">
                <a:solidFill>
                  <a:srgbClr val="3366FF"/>
                </a:solidFill>
              </a:rPr>
              <a:t>txtUsername</a:t>
            </a:r>
            <a:endParaRPr lang="en-US" dirty="0"/>
          </a:p>
        </p:txBody>
      </p:sp>
      <p:sp>
        <p:nvSpPr>
          <p:cNvPr id="7" name="Content Placeholder 6">
            <a:extLst>
              <a:ext uri="{FF2B5EF4-FFF2-40B4-BE49-F238E27FC236}">
                <a16:creationId xmlns:a16="http://schemas.microsoft.com/office/drawing/2014/main" id="{1607181E-03FE-4A50-9316-AB2DC8AA1E6C}"/>
              </a:ext>
            </a:extLst>
          </p:cNvPr>
          <p:cNvSpPr>
            <a:spLocks noGrp="1"/>
          </p:cNvSpPr>
          <p:nvPr>
            <p:ph idx="24"/>
          </p:nvPr>
        </p:nvSpPr>
        <p:spPr>
          <a:xfrm>
            <a:off x="6715933" y="2286647"/>
            <a:ext cx="3400851" cy="4088299"/>
          </a:xfrm>
        </p:spPr>
        <p:txBody>
          <a:bodyPr/>
          <a:lstStyle/>
          <a:p>
            <a:r>
              <a:rPr lang="es-AR" dirty="0"/>
              <a:t>//</a:t>
            </a:r>
            <a:r>
              <a:rPr lang="es-AR" dirty="0" err="1"/>
              <a:t>elementName</a:t>
            </a:r>
            <a:r>
              <a:rPr lang="es-AR" dirty="0"/>
              <a:t>[</a:t>
            </a:r>
            <a:r>
              <a:rPr lang="es-AR" dirty="0" err="1"/>
              <a:t>attributeName</a:t>
            </a:r>
            <a:r>
              <a:rPr lang="es-AR" dirty="0"/>
              <a:t>=’</a:t>
            </a:r>
            <a:r>
              <a:rPr lang="es-AR" dirty="0" err="1"/>
              <a:t>value</a:t>
            </a:r>
            <a:r>
              <a:rPr lang="es-AR" dirty="0"/>
              <a:t>’]</a:t>
            </a:r>
          </a:p>
          <a:p>
            <a:endParaRPr lang="es-AR" dirty="0"/>
          </a:p>
          <a:p>
            <a:endParaRPr lang="es-AR" dirty="0"/>
          </a:p>
          <a:p>
            <a:endParaRPr lang="es-AR" dirty="0"/>
          </a:p>
          <a:p>
            <a:endParaRPr lang="es-AR" dirty="0"/>
          </a:p>
          <a:p>
            <a:endParaRPr lang="es-AR" b="1" dirty="0"/>
          </a:p>
          <a:p>
            <a:r>
              <a:rPr lang="es-AR" b="1" dirty="0" err="1"/>
              <a:t>Examples</a:t>
            </a:r>
            <a:r>
              <a:rPr lang="es-AR" dirty="0"/>
              <a:t> :  </a:t>
            </a:r>
          </a:p>
          <a:p>
            <a:r>
              <a:rPr lang="en-US" dirty="0">
                <a:solidFill>
                  <a:srgbClr val="800080"/>
                </a:solidFill>
              </a:rPr>
              <a:t>input</a:t>
            </a:r>
            <a:r>
              <a:rPr lang="en-US" dirty="0"/>
              <a:t>[</a:t>
            </a:r>
            <a:r>
              <a:rPr lang="en-US" dirty="0">
                <a:solidFill>
                  <a:srgbClr val="FFCC00"/>
                </a:solidFill>
              </a:rPr>
              <a:t>id</a:t>
            </a:r>
            <a:r>
              <a:rPr lang="en-US" dirty="0"/>
              <a:t>=’</a:t>
            </a:r>
            <a:r>
              <a:rPr lang="en-US" dirty="0" err="1">
                <a:solidFill>
                  <a:srgbClr val="3366FF"/>
                </a:solidFill>
              </a:rPr>
              <a:t>txtUsername</a:t>
            </a:r>
            <a:r>
              <a:rPr lang="en-US" dirty="0"/>
              <a:t>’]</a:t>
            </a:r>
          </a:p>
          <a:p>
            <a:r>
              <a:rPr lang="en-US" dirty="0">
                <a:solidFill>
                  <a:srgbClr val="800080"/>
                </a:solidFill>
              </a:rPr>
              <a:t>input</a:t>
            </a:r>
            <a:r>
              <a:rPr lang="en-US" dirty="0"/>
              <a:t>[</a:t>
            </a:r>
            <a:r>
              <a:rPr lang="en-US" dirty="0">
                <a:solidFill>
                  <a:srgbClr val="FFCC00"/>
                </a:solidFill>
              </a:rPr>
              <a:t>name</a:t>
            </a:r>
            <a:r>
              <a:rPr lang="en-US" dirty="0"/>
              <a:t>=’</a:t>
            </a:r>
            <a:r>
              <a:rPr lang="en-US" dirty="0" err="1">
                <a:solidFill>
                  <a:srgbClr val="3366FF"/>
                </a:solidFill>
              </a:rPr>
              <a:t>txtUsername</a:t>
            </a:r>
            <a:r>
              <a:rPr lang="en-US" dirty="0"/>
              <a:t>’]</a:t>
            </a:r>
          </a:p>
          <a:p>
            <a:r>
              <a:rPr lang="en-US" dirty="0" err="1">
                <a:solidFill>
                  <a:srgbClr val="800080"/>
                </a:solidFill>
              </a:rPr>
              <a:t>Input</a:t>
            </a:r>
            <a:r>
              <a:rPr lang="en-US" dirty="0" err="1">
                <a:solidFill>
                  <a:srgbClr val="3366FF"/>
                </a:solidFill>
              </a:rPr>
              <a:t>#txtUsername</a:t>
            </a:r>
            <a:endParaRPr lang="en-US" dirty="0"/>
          </a:p>
          <a:p>
            <a:endParaRPr lang="en-US" dirty="0"/>
          </a:p>
          <a:p>
            <a:endParaRPr lang="en-US" dirty="0"/>
          </a:p>
        </p:txBody>
      </p:sp>
      <p:pic>
        <p:nvPicPr>
          <p:cNvPr id="1029" name="Picture 5" descr="http://pragmatictestlabs.com/wp-content/uploads/2016/09/4.png">
            <a:extLst>
              <a:ext uri="{FF2B5EF4-FFF2-40B4-BE49-F238E27FC236}">
                <a16:creationId xmlns:a16="http://schemas.microsoft.com/office/drawing/2014/main" id="{4FA715E4-633E-4CFC-B87E-0B01AD38D6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041" y="2892876"/>
            <a:ext cx="6888960" cy="847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796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E7BB0-2E50-422C-8D79-9DC79C2F8F11}"/>
              </a:ext>
            </a:extLst>
          </p:cNvPr>
          <p:cNvSpPr>
            <a:spLocks noGrp="1"/>
          </p:cNvSpPr>
          <p:nvPr>
            <p:ph type="title"/>
          </p:nvPr>
        </p:nvSpPr>
        <p:spPr/>
        <p:txBody>
          <a:bodyPr/>
          <a:lstStyle/>
          <a:p>
            <a:r>
              <a:rPr lang="es-AR" dirty="0" err="1"/>
              <a:t>Locating</a:t>
            </a:r>
            <a:r>
              <a:rPr lang="es-AR" dirty="0"/>
              <a:t> </a:t>
            </a:r>
            <a:r>
              <a:rPr lang="es-AR" dirty="0" err="1"/>
              <a:t>elements</a:t>
            </a:r>
            <a:endParaRPr lang="en-US" dirty="0"/>
          </a:p>
        </p:txBody>
      </p:sp>
      <p:sp>
        <p:nvSpPr>
          <p:cNvPr id="4" name="Content Placeholder 3">
            <a:extLst>
              <a:ext uri="{FF2B5EF4-FFF2-40B4-BE49-F238E27FC236}">
                <a16:creationId xmlns:a16="http://schemas.microsoft.com/office/drawing/2014/main" id="{C7A9D197-5487-42A8-A611-28A7A8F9CB33}"/>
              </a:ext>
            </a:extLst>
          </p:cNvPr>
          <p:cNvSpPr>
            <a:spLocks noGrp="1"/>
          </p:cNvSpPr>
          <p:nvPr>
            <p:ph idx="21"/>
          </p:nvPr>
        </p:nvSpPr>
        <p:spPr>
          <a:xfrm>
            <a:off x="964828" y="1468394"/>
            <a:ext cx="3267235" cy="448637"/>
          </a:xfrm>
        </p:spPr>
        <p:txBody>
          <a:bodyPr>
            <a:noAutofit/>
          </a:bodyPr>
          <a:lstStyle/>
          <a:p>
            <a:br>
              <a:rPr lang="en-US" dirty="0"/>
            </a:br>
            <a:endParaRPr lang="en-US" b="0" dirty="0"/>
          </a:p>
          <a:p>
            <a:r>
              <a:rPr lang="en-US" b="0" dirty="0"/>
              <a:t>by Class </a:t>
            </a:r>
            <a:endParaRPr lang="en-US" dirty="0"/>
          </a:p>
        </p:txBody>
      </p:sp>
      <p:sp>
        <p:nvSpPr>
          <p:cNvPr id="5" name="Content Placeholder 4">
            <a:extLst>
              <a:ext uri="{FF2B5EF4-FFF2-40B4-BE49-F238E27FC236}">
                <a16:creationId xmlns:a16="http://schemas.microsoft.com/office/drawing/2014/main" id="{3812AFA0-CFF4-4A07-AD59-005E1BBD6CC5}"/>
              </a:ext>
            </a:extLst>
          </p:cNvPr>
          <p:cNvSpPr>
            <a:spLocks noGrp="1"/>
          </p:cNvSpPr>
          <p:nvPr>
            <p:ph idx="23"/>
          </p:nvPr>
        </p:nvSpPr>
        <p:spPr>
          <a:xfrm>
            <a:off x="6526545" y="1468395"/>
            <a:ext cx="3267235" cy="448637"/>
          </a:xfrm>
        </p:spPr>
        <p:txBody>
          <a:bodyPr>
            <a:normAutofit/>
          </a:bodyPr>
          <a:lstStyle/>
          <a:p>
            <a:r>
              <a:rPr lang="es-AR" b="0" dirty="0" err="1"/>
              <a:t>By</a:t>
            </a:r>
            <a:r>
              <a:rPr lang="es-AR" b="0" dirty="0"/>
              <a:t> </a:t>
            </a:r>
            <a:r>
              <a:rPr lang="es-AR" b="0" dirty="0" err="1"/>
              <a:t>Multiple</a:t>
            </a:r>
            <a:r>
              <a:rPr lang="es-AR" b="0" dirty="0"/>
              <a:t> </a:t>
            </a:r>
            <a:r>
              <a:rPr lang="es-AR" b="0" dirty="0" err="1"/>
              <a:t>Classes</a:t>
            </a:r>
            <a:endParaRPr lang="en-US" dirty="0"/>
          </a:p>
        </p:txBody>
      </p:sp>
      <p:sp>
        <p:nvSpPr>
          <p:cNvPr id="7" name="Content Placeholder 6">
            <a:extLst>
              <a:ext uri="{FF2B5EF4-FFF2-40B4-BE49-F238E27FC236}">
                <a16:creationId xmlns:a16="http://schemas.microsoft.com/office/drawing/2014/main" id="{1607181E-03FE-4A50-9316-AB2DC8AA1E6C}"/>
              </a:ext>
            </a:extLst>
          </p:cNvPr>
          <p:cNvSpPr>
            <a:spLocks noGrp="1"/>
          </p:cNvSpPr>
          <p:nvPr>
            <p:ph idx="24"/>
          </p:nvPr>
        </p:nvSpPr>
        <p:spPr>
          <a:xfrm>
            <a:off x="964828" y="1976463"/>
            <a:ext cx="3541858" cy="4303742"/>
          </a:xfrm>
        </p:spPr>
        <p:txBody>
          <a:bodyPr/>
          <a:lstStyle/>
          <a:p>
            <a:r>
              <a:rPr lang="es-AR" dirty="0" err="1"/>
              <a:t>Syntaxes</a:t>
            </a:r>
            <a:r>
              <a:rPr lang="es-AR" dirty="0"/>
              <a:t> :</a:t>
            </a:r>
          </a:p>
          <a:p>
            <a:r>
              <a:rPr lang="en-US" dirty="0" err="1">
                <a:solidFill>
                  <a:srgbClr val="800080"/>
                </a:solidFill>
              </a:rPr>
              <a:t>Element</a:t>
            </a:r>
            <a:r>
              <a:rPr lang="en-US" dirty="0" err="1"/>
              <a:t>.</a:t>
            </a:r>
            <a:r>
              <a:rPr lang="en-US" dirty="0" err="1">
                <a:solidFill>
                  <a:srgbClr val="3366FF"/>
                </a:solidFill>
              </a:rPr>
              <a:t>className</a:t>
            </a:r>
            <a:br>
              <a:rPr lang="en-US" dirty="0"/>
            </a:br>
            <a:r>
              <a:rPr lang="en-US" dirty="0"/>
              <a:t>.</a:t>
            </a:r>
            <a:r>
              <a:rPr lang="en-US" dirty="0" err="1">
                <a:solidFill>
                  <a:srgbClr val="3366FF"/>
                </a:solidFill>
              </a:rPr>
              <a:t>className</a:t>
            </a:r>
            <a:endParaRPr lang="en-US" dirty="0">
              <a:solidFill>
                <a:srgbClr val="3366FF"/>
              </a:solidFill>
            </a:endParaRPr>
          </a:p>
          <a:p>
            <a:r>
              <a:rPr lang="en-US" dirty="0"/>
              <a:t>Let’s consider locating following element:</a:t>
            </a:r>
          </a:p>
          <a:p>
            <a:endParaRPr lang="es-MX" dirty="0">
              <a:solidFill>
                <a:srgbClr val="3366FF"/>
              </a:solidFill>
            </a:endParaRPr>
          </a:p>
          <a:p>
            <a:endParaRPr lang="es-AR" dirty="0"/>
          </a:p>
          <a:p>
            <a:endParaRPr lang="es-AR" dirty="0"/>
          </a:p>
          <a:p>
            <a:r>
              <a:rPr lang="es-AR" b="1" dirty="0" err="1">
                <a:solidFill>
                  <a:schemeClr val="accent5"/>
                </a:solidFill>
                <a:latin typeface="Open Sans"/>
              </a:rPr>
              <a:t>Examples</a:t>
            </a:r>
            <a:r>
              <a:rPr lang="es-AR" b="1" dirty="0">
                <a:solidFill>
                  <a:schemeClr val="accent5"/>
                </a:solidFill>
                <a:latin typeface="Open Sans"/>
              </a:rPr>
              <a:t> :</a:t>
            </a:r>
          </a:p>
          <a:p>
            <a:r>
              <a:rPr lang="en-US" dirty="0" err="1">
                <a:solidFill>
                  <a:srgbClr val="800080"/>
                </a:solidFill>
                <a:latin typeface="Open Sans"/>
              </a:rPr>
              <a:t>input</a:t>
            </a:r>
            <a:r>
              <a:rPr lang="en-US" dirty="0" err="1">
                <a:solidFill>
                  <a:srgbClr val="888888"/>
                </a:solidFill>
                <a:latin typeface="Open Sans"/>
              </a:rPr>
              <a:t>.</a:t>
            </a:r>
            <a:r>
              <a:rPr lang="en-US" dirty="0" err="1">
                <a:solidFill>
                  <a:srgbClr val="3366FF"/>
                </a:solidFill>
                <a:latin typeface="Open Sans"/>
              </a:rPr>
              <a:t>button</a:t>
            </a:r>
            <a:r>
              <a:rPr lang="en-US" dirty="0">
                <a:solidFill>
                  <a:srgbClr val="3366FF"/>
                </a:solidFill>
                <a:latin typeface="Open Sans"/>
              </a:rPr>
              <a:t> </a:t>
            </a:r>
            <a:endParaRPr lang="en-US" dirty="0">
              <a:solidFill>
                <a:srgbClr val="888888"/>
              </a:solidFill>
              <a:latin typeface="Open Sans"/>
            </a:endParaRPr>
          </a:p>
          <a:p>
            <a:r>
              <a:rPr lang="en-US" dirty="0">
                <a:solidFill>
                  <a:srgbClr val="888888"/>
                </a:solidFill>
                <a:latin typeface="Open Sans"/>
              </a:rPr>
              <a:t>.</a:t>
            </a:r>
            <a:r>
              <a:rPr lang="en-US" dirty="0">
                <a:solidFill>
                  <a:srgbClr val="3366FF"/>
                </a:solidFill>
                <a:latin typeface="Open Sans"/>
              </a:rPr>
              <a:t>button</a:t>
            </a:r>
            <a:endParaRPr lang="en-US" dirty="0">
              <a:solidFill>
                <a:srgbClr val="888888"/>
              </a:solidFill>
              <a:latin typeface="Open Sans"/>
            </a:endParaRPr>
          </a:p>
          <a:p>
            <a:endParaRPr lang="es-AR" dirty="0"/>
          </a:p>
          <a:p>
            <a:endParaRPr lang="es-AR" dirty="0"/>
          </a:p>
          <a:p>
            <a:endParaRPr lang="en-US" dirty="0"/>
          </a:p>
        </p:txBody>
      </p:sp>
      <p:sp>
        <p:nvSpPr>
          <p:cNvPr id="8" name="Content Placeholder 7">
            <a:extLst>
              <a:ext uri="{FF2B5EF4-FFF2-40B4-BE49-F238E27FC236}">
                <a16:creationId xmlns:a16="http://schemas.microsoft.com/office/drawing/2014/main" id="{BF772540-E31A-4B3E-ADD2-3233BED59F5A}"/>
              </a:ext>
            </a:extLst>
          </p:cNvPr>
          <p:cNvSpPr>
            <a:spLocks noGrp="1"/>
          </p:cNvSpPr>
          <p:nvPr>
            <p:ph idx="25"/>
          </p:nvPr>
        </p:nvSpPr>
        <p:spPr>
          <a:xfrm>
            <a:off x="6526545" y="1976463"/>
            <a:ext cx="4569022" cy="3272691"/>
          </a:xfrm>
        </p:spPr>
        <p:txBody>
          <a:bodyPr/>
          <a:lstStyle/>
          <a:p>
            <a:r>
              <a:rPr lang="en-US" dirty="0"/>
              <a:t>Syntax:</a:t>
            </a:r>
          </a:p>
          <a:p>
            <a:r>
              <a:rPr lang="en-US" dirty="0"/>
              <a:t>Element.className1.className2….</a:t>
            </a:r>
            <a:r>
              <a:rPr lang="en-US" dirty="0" err="1"/>
              <a:t>classNameN</a:t>
            </a:r>
            <a:endParaRPr lang="en-US" dirty="0"/>
          </a:p>
          <a:p>
            <a:r>
              <a:rPr lang="en-US" dirty="0"/>
              <a:t>or .className1.className2….</a:t>
            </a:r>
            <a:r>
              <a:rPr lang="en-US" dirty="0" err="1"/>
              <a:t>classNameNLet’s</a:t>
            </a:r>
            <a:r>
              <a:rPr lang="en-US" dirty="0"/>
              <a:t> consider locating following element:</a:t>
            </a:r>
          </a:p>
          <a:p>
            <a:r>
              <a:rPr lang="en-US" dirty="0"/>
              <a:t>Let’s consider locating following element:</a:t>
            </a:r>
          </a:p>
          <a:p>
            <a:endParaRPr lang="es-MX" dirty="0"/>
          </a:p>
          <a:p>
            <a:endParaRPr lang="en-US" dirty="0"/>
          </a:p>
          <a:p>
            <a:r>
              <a:rPr lang="en-US" b="1" dirty="0">
                <a:solidFill>
                  <a:schemeClr val="accent5"/>
                </a:solidFill>
                <a:latin typeface="Open Sans"/>
              </a:rPr>
              <a:t>Examples :</a:t>
            </a:r>
          </a:p>
          <a:p>
            <a:r>
              <a:rPr lang="en-US" dirty="0" err="1">
                <a:solidFill>
                  <a:srgbClr val="800080"/>
                </a:solidFill>
                <a:latin typeface="Open Sans"/>
              </a:rPr>
              <a:t>div</a:t>
            </a:r>
            <a:r>
              <a:rPr lang="en-US" dirty="0" err="1">
                <a:solidFill>
                  <a:srgbClr val="888888"/>
                </a:solidFill>
                <a:latin typeface="Open Sans"/>
              </a:rPr>
              <a:t>.</a:t>
            </a:r>
            <a:r>
              <a:rPr lang="en-US" dirty="0" err="1">
                <a:solidFill>
                  <a:srgbClr val="3366FF"/>
                </a:solidFill>
                <a:latin typeface="Open Sans"/>
              </a:rPr>
              <a:t>box.searchForm.toggleForm</a:t>
            </a:r>
            <a:r>
              <a:rPr lang="en-US" dirty="0">
                <a:solidFill>
                  <a:srgbClr val="3366FF"/>
                </a:solidFill>
                <a:latin typeface="Open Sans"/>
              </a:rPr>
              <a:t>.</a:t>
            </a:r>
            <a:endParaRPr lang="en-US" dirty="0">
              <a:solidFill>
                <a:srgbClr val="888888"/>
              </a:solidFill>
              <a:latin typeface="Open Sans"/>
            </a:endParaRPr>
          </a:p>
          <a:p>
            <a:r>
              <a:rPr lang="en-US" dirty="0" err="1">
                <a:solidFill>
                  <a:srgbClr val="3366FF"/>
                </a:solidFill>
                <a:latin typeface="Open Sans"/>
              </a:rPr>
              <a:t>box.searchForm</a:t>
            </a:r>
            <a:endParaRPr lang="en-US" dirty="0">
              <a:solidFill>
                <a:srgbClr val="888888"/>
              </a:solidFill>
              <a:latin typeface="Open Sans"/>
            </a:endParaRPr>
          </a:p>
        </p:txBody>
      </p:sp>
      <p:pic>
        <p:nvPicPr>
          <p:cNvPr id="1026" name="Picture 2" descr="http://pragmatictestlabs.com/wp-content/uploads/2018/05/8.png"/>
          <p:cNvPicPr>
            <a:picLocks noChangeAspect="1" noChangeArrowheads="1"/>
          </p:cNvPicPr>
          <p:nvPr/>
        </p:nvPicPr>
        <p:blipFill rotWithShape="1">
          <a:blip r:embed="rId2">
            <a:extLst>
              <a:ext uri="{28A0092B-C50C-407E-A947-70E740481C1C}">
                <a14:useLocalDpi xmlns:a14="http://schemas.microsoft.com/office/drawing/2010/main" val="0"/>
              </a:ext>
            </a:extLst>
          </a:blip>
          <a:srcRect l="1627" t="4507" r="1776" b="5618"/>
          <a:stretch/>
        </p:blipFill>
        <p:spPr bwMode="auto">
          <a:xfrm>
            <a:off x="450028" y="3213100"/>
            <a:ext cx="4296833" cy="77046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8" name="Picture 4" descr="http://pragmatictestlabs.com/wp-content/uploads/2018/05/9.png"/>
          <p:cNvPicPr>
            <a:picLocks noChangeAspect="1" noChangeArrowheads="1"/>
          </p:cNvPicPr>
          <p:nvPr/>
        </p:nvPicPr>
        <p:blipFill rotWithShape="1">
          <a:blip r:embed="rId3">
            <a:extLst>
              <a:ext uri="{28A0092B-C50C-407E-A947-70E740481C1C}">
                <a14:useLocalDpi xmlns:a14="http://schemas.microsoft.com/office/drawing/2010/main" val="0"/>
              </a:ext>
            </a:extLst>
          </a:blip>
          <a:srcRect l="222" t="4102" r="278" b="3745"/>
          <a:stretch/>
        </p:blipFill>
        <p:spPr bwMode="auto">
          <a:xfrm>
            <a:off x="6423932" y="3522889"/>
            <a:ext cx="4606018" cy="62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538976"/>
      </p:ext>
    </p:extLst>
  </p:cSld>
  <p:clrMapOvr>
    <a:masterClrMapping/>
  </p:clrMapOvr>
</p:sld>
</file>

<file path=ppt/theme/theme1.xml><?xml version="1.0" encoding="utf-8"?>
<a:theme xmlns:a="http://schemas.openxmlformats.org/drawingml/2006/main" name="Endava PPT slides">
  <a:themeElements>
    <a:clrScheme name="Endava colors">
      <a:dk1>
        <a:srgbClr val="000000"/>
      </a:dk1>
      <a:lt1>
        <a:srgbClr val="FFFFFF"/>
      </a:lt1>
      <a:dk2>
        <a:srgbClr val="BDBEC0"/>
      </a:dk2>
      <a:lt2>
        <a:srgbClr val="FFFFFF"/>
      </a:lt2>
      <a:accent1>
        <a:srgbClr val="DF411C"/>
      </a:accent1>
      <a:accent2>
        <a:srgbClr val="000000"/>
      </a:accent2>
      <a:accent3>
        <a:srgbClr val="E8775C"/>
      </a:accent3>
      <a:accent4>
        <a:srgbClr val="7F878B"/>
      </a:accent4>
      <a:accent5>
        <a:srgbClr val="252729"/>
      </a:accent5>
      <a:accent6>
        <a:srgbClr val="000000"/>
      </a:accent6>
      <a:hlink>
        <a:srgbClr val="DF411C"/>
      </a:hlink>
      <a:folHlink>
        <a:srgbClr val="000000"/>
      </a:folHlink>
    </a:clrScheme>
    <a:fontScheme name="Endava standard font">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Presentation template - 2017 [Read-Only]" id="{EA5B4096-A32F-4A36-A33C-70736581054B}" vid="{9786BB1C-8CFD-4093-A05A-DAC9FC9318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4BA3A3001B707469C2F287A08717F7C" ma:contentTypeVersion="4" ma:contentTypeDescription="Create a new document." ma:contentTypeScope="" ma:versionID="6306f56b700c2c8183c2f88261845de8">
  <xsd:schema xmlns:xsd="http://www.w3.org/2001/XMLSchema" xmlns:xs="http://www.w3.org/2001/XMLSchema" xmlns:p="http://schemas.microsoft.com/office/2006/metadata/properties" xmlns:ns2="9a90466d-298e-42c6-9514-fada4205df45" xmlns:ns3="bd38f556-0e25-4ec4-853a-ab69838aac2a" targetNamespace="http://schemas.microsoft.com/office/2006/metadata/properties" ma:root="true" ma:fieldsID="a8b77286637e6c5b7f289879c48dea8b" ns2:_="" ns3:_="">
    <xsd:import namespace="9a90466d-298e-42c6-9514-fada4205df45"/>
    <xsd:import namespace="bd38f556-0e25-4ec4-853a-ab69838aac2a"/>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d38f556-0e25-4ec4-853a-ab69838aac2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27SRNQJM56W6-1906733393-26</_dlc_DocId>
    <_dlc_DocIdUrl xmlns="9a90466d-298e-42c6-9514-fada4205df45">
      <Url>https://endava.sharepoint.com/Disciplines/Testing/_layouts/15/DocIdRedir.aspx?ID=27SRNQJM56W6-1906733393-26</Url>
      <Description>27SRNQJM56W6-1906733393-26</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AEEDD2CB-3C60-4A8A-9EE7-A462C78A34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90466d-298e-42c6-9514-fada4205df45"/>
    <ds:schemaRef ds:uri="bd38f556-0e25-4ec4-853a-ab69838aac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DE70423-9FE9-4B65-9BE2-E34FCE1BD5F6}">
  <ds:schemaRefs>
    <ds:schemaRef ds:uri="9a90466d-298e-42c6-9514-fada4205df45"/>
    <ds:schemaRef ds:uri="http://purl.org/dc/terms/"/>
    <ds:schemaRef ds:uri="http://schemas.microsoft.com/office/2006/documentManagement/types"/>
    <ds:schemaRef ds:uri="b00bdadb-5151-4b9a-bcb6-794e3648a446"/>
    <ds:schemaRef ds:uri="http://schemas.microsoft.com/sharepoint/v3"/>
    <ds:schemaRef ds:uri="http://purl.org/dc/elements/1.1/"/>
    <ds:schemaRef ds:uri="http://schemas.microsoft.com/office/infopath/2007/PartnerControls"/>
    <ds:schemaRef ds:uri="http://schemas.openxmlformats.org/package/2006/metadata/core-properties"/>
    <ds:schemaRef ds:uri="72899ffe-c9be-4b57-81d3-c0709dcc2e4b"/>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F42C2D96-7AE6-498C-A65A-58BFE51032EB}">
  <ds:schemaRefs>
    <ds:schemaRef ds:uri="http://schemas.microsoft.com/sharepoint/v3/contenttype/forms"/>
  </ds:schemaRefs>
</ds:datastoreItem>
</file>

<file path=customXml/itemProps4.xml><?xml version="1.0" encoding="utf-8"?>
<ds:datastoreItem xmlns:ds="http://schemas.openxmlformats.org/officeDocument/2006/customXml" ds:itemID="{9990C24C-EDC0-438B-852E-B912CB570526}">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PPT Presentation template - 2017</Template>
  <TotalTime>4104</TotalTime>
  <Words>1136</Words>
  <Application>Microsoft Office PowerPoint</Application>
  <PresentationFormat>Widescreen</PresentationFormat>
  <Paragraphs>217</Paragraphs>
  <Slides>18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Arial Narrow</vt:lpstr>
      <vt:lpstr>Arial Narrow Bold</vt:lpstr>
      <vt:lpstr>Calibri</vt:lpstr>
      <vt:lpstr>Helvetica Neue Light</vt:lpstr>
      <vt:lpstr>Open Sans</vt:lpstr>
      <vt:lpstr>Wingdings</vt:lpstr>
      <vt:lpstr>Endava PPT slides</vt:lpstr>
      <vt:lpstr>USE OF CSS IN AUTOMATION</vt:lpstr>
      <vt:lpstr>index</vt:lpstr>
      <vt:lpstr>introduction</vt:lpstr>
      <vt:lpstr>Using css for locating elements in HTMl</vt:lpstr>
      <vt:lpstr>Types of Css Selectors</vt:lpstr>
      <vt:lpstr>Types of Css Selectors</vt:lpstr>
      <vt:lpstr>Sample HTML code</vt:lpstr>
      <vt:lpstr>Locating elements</vt:lpstr>
      <vt:lpstr>Locating elements</vt:lpstr>
      <vt:lpstr>Locating elements</vt:lpstr>
      <vt:lpstr>Locating elements</vt:lpstr>
      <vt:lpstr>Locating family elements</vt:lpstr>
      <vt:lpstr>Locating family elements</vt:lpstr>
      <vt:lpstr>Validating  and extracting Css Selector</vt:lpstr>
      <vt:lpstr>Validating  and extracting Css Selector</vt:lpstr>
      <vt:lpstr>Quick Reference</vt:lpstr>
      <vt:lpstr>Reference</vt:lpstr>
      <vt:lpstr>PowerPoint Presentation</vt:lpstr>
    </vt:vector>
  </TitlesOfParts>
  <Company>Endava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OF XPATH IN AUTOMATION</dc:title>
  <dc:creator>Adelquis Trinidad</dc:creator>
  <cp:lastModifiedBy>Adelquis Trinidad</cp:lastModifiedBy>
  <cp:revision>87</cp:revision>
  <cp:lastPrinted>2015-07-09T12:46:33Z</cp:lastPrinted>
  <dcterms:created xsi:type="dcterms:W3CDTF">2018-12-10T14:19:01Z</dcterms:created>
  <dcterms:modified xsi:type="dcterms:W3CDTF">2019-01-28T17:53:30Z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0x01010064BA3A3001B707469C2F287A08717F7C</vt:lpwstr>
  </property>
  <property fmtid="{D5CDD505-2E9C-101B-9397-08002B2CF9AE}" pid="3" name="_dlc_DocIdItemGuid">
    <vt:lpwstr>24cff482-2bd0-40d7-ac6c-ac86caaf8f46</vt:lpwstr>
  </property>
  <property fmtid="{D5CDD505-2E9C-101B-9397-08002B2CF9AE}" pid="4" name="_dlc_policyId">
    <vt:lpwstr/>
  </property>
  <property fmtid="{D5CDD505-2E9C-101B-9397-08002B2CF9AE}" pid="5" name="ItemRetentionFormula">
    <vt:lpwstr/>
  </property>
</Properties>
</file>